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256" r:id="rId2"/>
    <p:sldId id="265" r:id="rId3"/>
    <p:sldId id="308" r:id="rId4"/>
    <p:sldId id="266" r:id="rId5"/>
    <p:sldId id="267" r:id="rId6"/>
    <p:sldId id="307" r:id="rId7"/>
    <p:sldId id="268" r:id="rId8"/>
    <p:sldId id="269" r:id="rId9"/>
    <p:sldId id="270" r:id="rId10"/>
    <p:sldId id="271" r:id="rId11"/>
    <p:sldId id="272" r:id="rId12"/>
    <p:sldId id="273" r:id="rId13"/>
    <p:sldId id="274" r:id="rId14"/>
    <p:sldId id="275" r:id="rId15"/>
    <p:sldId id="276" r:id="rId16"/>
    <p:sldId id="282" r:id="rId17"/>
    <p:sldId id="283" r:id="rId18"/>
    <p:sldId id="277" r:id="rId19"/>
    <p:sldId id="278" r:id="rId20"/>
    <p:sldId id="279" r:id="rId21"/>
    <p:sldId id="280" r:id="rId22"/>
    <p:sldId id="281" r:id="rId23"/>
    <p:sldId id="284" r:id="rId24"/>
    <p:sldId id="285" r:id="rId25"/>
    <p:sldId id="286" r:id="rId26"/>
    <p:sldId id="287" r:id="rId27"/>
    <p:sldId id="288" r:id="rId28"/>
    <p:sldId id="293" r:id="rId29"/>
    <p:sldId id="292"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432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FEADD9-F67D-41F5-BA4C-3C84956E7F46}" type="doc">
      <dgm:prSet loTypeId="urn:microsoft.com/office/officeart/2005/8/layout/vList5" loCatId="list" qsTypeId="urn:microsoft.com/office/officeart/2005/8/quickstyle/3d2" qsCatId="3D" csTypeId="urn:microsoft.com/office/officeart/2005/8/colors/colorful3" csCatId="colorful" phldr="1"/>
      <dgm:spPr/>
      <dgm:t>
        <a:bodyPr/>
        <a:lstStyle/>
        <a:p>
          <a:endParaRPr lang="en-US"/>
        </a:p>
      </dgm:t>
    </dgm:pt>
    <dgm:pt modelId="{74EE5CD8-078F-4590-BF9C-A341A294A016}">
      <dgm:prSet phldrT="[Text]" custT="1"/>
      <dgm:spPr/>
      <dgm:t>
        <a:bodyPr/>
        <a:lstStyle/>
        <a:p>
          <a:r>
            <a:rPr lang="en-US" sz="4400" dirty="0" smtClean="0"/>
            <a:t>1</a:t>
          </a:r>
          <a:endParaRPr lang="en-US" sz="4400" dirty="0"/>
        </a:p>
      </dgm:t>
    </dgm:pt>
    <dgm:pt modelId="{BB568D76-3363-43D3-B00C-3359A643216C}" type="parTrans" cxnId="{F40F9561-0D4C-44CF-91EF-A92B1DBDE44B}">
      <dgm:prSet/>
      <dgm:spPr/>
      <dgm:t>
        <a:bodyPr/>
        <a:lstStyle/>
        <a:p>
          <a:endParaRPr lang="en-US" sz="3200"/>
        </a:p>
      </dgm:t>
    </dgm:pt>
    <dgm:pt modelId="{CF9FB981-E6ED-4440-AC98-4E4E2ABA2C55}" type="sibTrans" cxnId="{F40F9561-0D4C-44CF-91EF-A92B1DBDE44B}">
      <dgm:prSet/>
      <dgm:spPr/>
      <dgm:t>
        <a:bodyPr/>
        <a:lstStyle/>
        <a:p>
          <a:endParaRPr lang="en-US" sz="3200"/>
        </a:p>
      </dgm:t>
    </dgm:pt>
    <dgm:pt modelId="{AA046201-5C4D-445E-BF0B-5C6D2B0A1945}">
      <dgm:prSet phldrT="[Text]" custT="1"/>
      <dgm:spPr/>
      <dgm:t>
        <a:bodyPr/>
        <a:lstStyle/>
        <a:p>
          <a:r>
            <a:rPr lang="en-US" sz="4400" dirty="0" smtClean="0"/>
            <a:t>2</a:t>
          </a:r>
          <a:endParaRPr lang="en-US" sz="4400" dirty="0"/>
        </a:p>
      </dgm:t>
    </dgm:pt>
    <dgm:pt modelId="{FE92FC33-5E0F-4302-9E80-A69E8ACDDE56}" type="parTrans" cxnId="{B8AF1086-D7BE-446F-9133-738B599E9A7D}">
      <dgm:prSet/>
      <dgm:spPr/>
      <dgm:t>
        <a:bodyPr/>
        <a:lstStyle/>
        <a:p>
          <a:endParaRPr lang="en-US" sz="3200"/>
        </a:p>
      </dgm:t>
    </dgm:pt>
    <dgm:pt modelId="{40767EFF-7D52-4469-ACEE-7D28E67337E2}" type="sibTrans" cxnId="{B8AF1086-D7BE-446F-9133-738B599E9A7D}">
      <dgm:prSet/>
      <dgm:spPr/>
      <dgm:t>
        <a:bodyPr/>
        <a:lstStyle/>
        <a:p>
          <a:endParaRPr lang="en-US" sz="3200"/>
        </a:p>
      </dgm:t>
    </dgm:pt>
    <dgm:pt modelId="{C59269D0-92A5-481C-BA64-727AFB0DD545}">
      <dgm:prSet phldrT="[Text]" custT="1"/>
      <dgm:spPr/>
      <dgm:t>
        <a:bodyPr/>
        <a:lstStyle/>
        <a:p>
          <a:r>
            <a:rPr lang="el-GR" sz="3600" dirty="0" smtClean="0">
              <a:effectLst>
                <a:outerShdw blurRad="38100" dist="38100" dir="2700000" algn="tl">
                  <a:srgbClr val="000000">
                    <a:alpha val="43137"/>
                  </a:srgbClr>
                </a:outerShdw>
              </a:effectLst>
              <a:latin typeface="Times New Roman"/>
              <a:cs typeface="Times New Roman"/>
            </a:rPr>
            <a:t>π</a:t>
          </a:r>
          <a:r>
            <a:rPr lang="en-US" sz="3600" dirty="0" smtClean="0">
              <a:effectLst>
                <a:outerShdw blurRad="38100" dist="38100" dir="2700000" algn="tl">
                  <a:srgbClr val="000000">
                    <a:alpha val="43137"/>
                  </a:srgbClr>
                </a:outerShdw>
              </a:effectLst>
              <a:latin typeface="Times New Roman"/>
              <a:cs typeface="Times New Roman"/>
            </a:rPr>
            <a:t> → </a:t>
          </a:r>
          <a:r>
            <a:rPr lang="el-GR" sz="3600" dirty="0" smtClean="0">
              <a:effectLst>
                <a:outerShdw blurRad="38100" dist="38100" dir="2700000" algn="tl">
                  <a:srgbClr val="000000">
                    <a:alpha val="43137"/>
                  </a:srgbClr>
                </a:outerShdw>
              </a:effectLst>
              <a:latin typeface="Times New Roman"/>
              <a:cs typeface="Times New Roman"/>
            </a:rPr>
            <a:t>π</a:t>
          </a:r>
          <a:r>
            <a:rPr lang="en-US" sz="3600" dirty="0" smtClean="0">
              <a:effectLst>
                <a:outerShdw blurRad="38100" dist="38100" dir="2700000" algn="tl">
                  <a:srgbClr val="000000">
                    <a:alpha val="43137"/>
                  </a:srgbClr>
                </a:outerShdw>
              </a:effectLst>
              <a:latin typeface="Times New Roman"/>
              <a:cs typeface="Times New Roman"/>
            </a:rPr>
            <a:t>* transition</a:t>
          </a:r>
          <a:endParaRPr lang="en-US" sz="3600" dirty="0">
            <a:effectLst>
              <a:outerShdw blurRad="38100" dist="38100" dir="2700000" algn="tl">
                <a:srgbClr val="000000">
                  <a:alpha val="43137"/>
                </a:srgbClr>
              </a:outerShdw>
            </a:effectLst>
          </a:endParaRPr>
        </a:p>
      </dgm:t>
    </dgm:pt>
    <dgm:pt modelId="{312CC84D-092F-422A-AA24-A4619DBBB7BE}" type="parTrans" cxnId="{9071FB3B-D26B-4384-BD1A-80C12C62D02C}">
      <dgm:prSet/>
      <dgm:spPr/>
      <dgm:t>
        <a:bodyPr/>
        <a:lstStyle/>
        <a:p>
          <a:endParaRPr lang="en-US" sz="3200"/>
        </a:p>
      </dgm:t>
    </dgm:pt>
    <dgm:pt modelId="{266DE8E8-1339-41C4-B9A7-6148496C7FA9}" type="sibTrans" cxnId="{9071FB3B-D26B-4384-BD1A-80C12C62D02C}">
      <dgm:prSet/>
      <dgm:spPr/>
      <dgm:t>
        <a:bodyPr/>
        <a:lstStyle/>
        <a:p>
          <a:endParaRPr lang="en-US" sz="3200"/>
        </a:p>
      </dgm:t>
    </dgm:pt>
    <dgm:pt modelId="{D1776C8F-2B10-4075-8DF7-7F65AB725ED5}">
      <dgm:prSet phldrT="[Text]" custT="1"/>
      <dgm:spPr/>
      <dgm:t>
        <a:bodyPr/>
        <a:lstStyle/>
        <a:p>
          <a:r>
            <a:rPr lang="en-US" sz="4400" dirty="0" smtClean="0"/>
            <a:t>3</a:t>
          </a:r>
          <a:endParaRPr lang="en-US" sz="4400" dirty="0"/>
        </a:p>
      </dgm:t>
    </dgm:pt>
    <dgm:pt modelId="{7291E740-3E17-41B3-99D3-1D67AE37CC3F}" type="parTrans" cxnId="{7077B78D-FCDC-4519-8416-DC357ACD5043}">
      <dgm:prSet/>
      <dgm:spPr/>
      <dgm:t>
        <a:bodyPr/>
        <a:lstStyle/>
        <a:p>
          <a:endParaRPr lang="en-US" sz="3200"/>
        </a:p>
      </dgm:t>
    </dgm:pt>
    <dgm:pt modelId="{88B75C29-8054-417D-BCE3-878A55118F6D}" type="sibTrans" cxnId="{7077B78D-FCDC-4519-8416-DC357ACD5043}">
      <dgm:prSet/>
      <dgm:spPr/>
      <dgm:t>
        <a:bodyPr/>
        <a:lstStyle/>
        <a:p>
          <a:endParaRPr lang="en-US" sz="3200"/>
        </a:p>
      </dgm:t>
    </dgm:pt>
    <dgm:pt modelId="{6BE4E373-0656-4EDC-821E-BE09C952B1F6}">
      <dgm:prSet phldrT="[Text]" custT="1"/>
      <dgm:spPr/>
      <dgm:t>
        <a:bodyPr/>
        <a:lstStyle/>
        <a:p>
          <a:r>
            <a:rPr lang="en-US" sz="3600" dirty="0" smtClean="0">
              <a:effectLst>
                <a:outerShdw blurRad="38100" dist="38100" dir="2700000" algn="tl">
                  <a:srgbClr val="000000">
                    <a:alpha val="43137"/>
                  </a:srgbClr>
                </a:outerShdw>
              </a:effectLst>
              <a:latin typeface="Times New Roman"/>
              <a:cs typeface="Times New Roman"/>
            </a:rPr>
            <a:t>n → </a:t>
          </a:r>
          <a:r>
            <a:rPr lang="el-GR" sz="3600" dirty="0" smtClean="0">
              <a:effectLst>
                <a:outerShdw blurRad="38100" dist="38100" dir="2700000" algn="tl">
                  <a:srgbClr val="000000">
                    <a:alpha val="43137"/>
                  </a:srgbClr>
                </a:outerShdw>
              </a:effectLst>
              <a:latin typeface="Times New Roman"/>
              <a:cs typeface="Times New Roman"/>
            </a:rPr>
            <a:t>σ</a:t>
          </a:r>
          <a:r>
            <a:rPr lang="en-US" sz="3600" dirty="0" smtClean="0">
              <a:effectLst>
                <a:outerShdw blurRad="38100" dist="38100" dir="2700000" algn="tl">
                  <a:srgbClr val="000000">
                    <a:alpha val="43137"/>
                  </a:srgbClr>
                </a:outerShdw>
              </a:effectLst>
              <a:latin typeface="Times New Roman"/>
              <a:cs typeface="Times New Roman"/>
            </a:rPr>
            <a:t>* transition</a:t>
          </a:r>
          <a:endParaRPr lang="en-US" sz="3600" dirty="0">
            <a:effectLst>
              <a:outerShdw blurRad="38100" dist="38100" dir="2700000" algn="tl">
                <a:srgbClr val="000000">
                  <a:alpha val="43137"/>
                </a:srgbClr>
              </a:outerShdw>
            </a:effectLst>
          </a:endParaRPr>
        </a:p>
      </dgm:t>
    </dgm:pt>
    <dgm:pt modelId="{34218063-BF94-4304-99BD-B3F7BA4D3C8F}" type="parTrans" cxnId="{119690D4-400B-468B-8BA0-5C9C9E2AFEAF}">
      <dgm:prSet/>
      <dgm:spPr/>
      <dgm:t>
        <a:bodyPr/>
        <a:lstStyle/>
        <a:p>
          <a:endParaRPr lang="en-US" sz="3200"/>
        </a:p>
      </dgm:t>
    </dgm:pt>
    <dgm:pt modelId="{E17B9BF1-2948-497F-8EC7-3BF734D839DB}" type="sibTrans" cxnId="{119690D4-400B-468B-8BA0-5C9C9E2AFEAF}">
      <dgm:prSet/>
      <dgm:spPr/>
      <dgm:t>
        <a:bodyPr/>
        <a:lstStyle/>
        <a:p>
          <a:endParaRPr lang="en-US" sz="3200"/>
        </a:p>
      </dgm:t>
    </dgm:pt>
    <dgm:pt modelId="{1E4D3931-0DBD-4211-A24A-6AF364284B1E}">
      <dgm:prSet phldrT="[Text]" custT="1"/>
      <dgm:spPr/>
      <dgm:t>
        <a:bodyPr/>
        <a:lstStyle/>
        <a:p>
          <a:pPr marL="280988" indent="-280988"/>
          <a:r>
            <a:rPr lang="el-GR" sz="3600" dirty="0" smtClean="0">
              <a:effectLst>
                <a:outerShdw blurRad="38100" dist="38100" dir="2700000" algn="tl">
                  <a:srgbClr val="000000">
                    <a:alpha val="43137"/>
                  </a:srgbClr>
                </a:outerShdw>
              </a:effectLst>
              <a:latin typeface="Times New Roman"/>
              <a:cs typeface="Times New Roman"/>
            </a:rPr>
            <a:t>σ</a:t>
          </a:r>
          <a:r>
            <a:rPr lang="en-US" sz="3600" dirty="0" smtClean="0">
              <a:effectLst>
                <a:outerShdw blurRad="38100" dist="38100" dir="2700000" algn="tl">
                  <a:srgbClr val="000000">
                    <a:alpha val="43137"/>
                  </a:srgbClr>
                </a:outerShdw>
              </a:effectLst>
              <a:latin typeface="Times New Roman"/>
              <a:cs typeface="Times New Roman"/>
            </a:rPr>
            <a:t> → </a:t>
          </a:r>
          <a:r>
            <a:rPr lang="el-GR" sz="3600" dirty="0" smtClean="0">
              <a:effectLst>
                <a:outerShdw blurRad="38100" dist="38100" dir="2700000" algn="tl">
                  <a:srgbClr val="000000">
                    <a:alpha val="43137"/>
                  </a:srgbClr>
                </a:outerShdw>
              </a:effectLst>
              <a:latin typeface="Times New Roman"/>
              <a:cs typeface="Times New Roman"/>
            </a:rPr>
            <a:t>σ</a:t>
          </a:r>
          <a:r>
            <a:rPr lang="en-US" sz="3600" dirty="0" smtClean="0">
              <a:effectLst>
                <a:outerShdw blurRad="38100" dist="38100" dir="2700000" algn="tl">
                  <a:srgbClr val="000000">
                    <a:alpha val="43137"/>
                  </a:srgbClr>
                </a:outerShdw>
              </a:effectLst>
              <a:latin typeface="Times New Roman"/>
              <a:cs typeface="Times New Roman"/>
            </a:rPr>
            <a:t>* transition</a:t>
          </a:r>
          <a:endParaRPr lang="en-US" sz="3600" dirty="0">
            <a:effectLst>
              <a:outerShdw blurRad="38100" dist="38100" dir="2700000" algn="tl">
                <a:srgbClr val="000000">
                  <a:alpha val="43137"/>
                </a:srgbClr>
              </a:outerShdw>
            </a:effectLst>
          </a:endParaRPr>
        </a:p>
      </dgm:t>
    </dgm:pt>
    <dgm:pt modelId="{CADAA3D9-7C63-4729-85B0-64C8AF644EEF}" type="sibTrans" cxnId="{63E4D827-0083-4625-9FD6-043D8D32091E}">
      <dgm:prSet/>
      <dgm:spPr/>
      <dgm:t>
        <a:bodyPr/>
        <a:lstStyle/>
        <a:p>
          <a:endParaRPr lang="en-US" sz="3200"/>
        </a:p>
      </dgm:t>
    </dgm:pt>
    <dgm:pt modelId="{FC93695B-FD0E-4353-B1FD-4328F4386DEC}" type="parTrans" cxnId="{63E4D827-0083-4625-9FD6-043D8D32091E}">
      <dgm:prSet/>
      <dgm:spPr/>
      <dgm:t>
        <a:bodyPr/>
        <a:lstStyle/>
        <a:p>
          <a:endParaRPr lang="en-US" sz="3200"/>
        </a:p>
      </dgm:t>
    </dgm:pt>
    <dgm:pt modelId="{10CF16DA-BFAF-4768-86AF-F5B9D37BC56D}">
      <dgm:prSet phldrT="[Text]"/>
      <dgm:spPr/>
      <dgm:t>
        <a:bodyPr/>
        <a:lstStyle/>
        <a:p>
          <a:r>
            <a:rPr lang="en-US" dirty="0" smtClean="0"/>
            <a:t>4</a:t>
          </a:r>
          <a:endParaRPr lang="en-US" dirty="0"/>
        </a:p>
      </dgm:t>
    </dgm:pt>
    <dgm:pt modelId="{9597F528-8399-4332-9ED2-7955331AE04E}" type="parTrans" cxnId="{8FF7184B-7194-4842-B2EE-A5E22C799BB2}">
      <dgm:prSet/>
      <dgm:spPr/>
      <dgm:t>
        <a:bodyPr/>
        <a:lstStyle/>
        <a:p>
          <a:endParaRPr lang="en-IN"/>
        </a:p>
      </dgm:t>
    </dgm:pt>
    <dgm:pt modelId="{D938949C-A81B-4A3E-B985-65D574D09635}" type="sibTrans" cxnId="{8FF7184B-7194-4842-B2EE-A5E22C799BB2}">
      <dgm:prSet/>
      <dgm:spPr/>
      <dgm:t>
        <a:bodyPr/>
        <a:lstStyle/>
        <a:p>
          <a:endParaRPr lang="en-IN"/>
        </a:p>
      </dgm:t>
    </dgm:pt>
    <dgm:pt modelId="{15137CE1-6D4C-4EC4-832A-7F052C4B02E6}">
      <dgm:prSet phldrT="[Text]" custT="1"/>
      <dgm:spPr/>
      <dgm:t>
        <a:bodyPr/>
        <a:lstStyle/>
        <a:p>
          <a:r>
            <a:rPr lang="en-US" sz="3600" dirty="0" smtClean="0">
              <a:effectLst>
                <a:outerShdw blurRad="38100" dist="38100" dir="2700000" algn="tl">
                  <a:srgbClr val="000000">
                    <a:alpha val="43137"/>
                  </a:srgbClr>
                </a:outerShdw>
              </a:effectLst>
              <a:latin typeface="Times New Roman"/>
              <a:cs typeface="Times New Roman"/>
            </a:rPr>
            <a:t>n → </a:t>
          </a:r>
          <a:r>
            <a:rPr lang="el-GR" sz="3600" dirty="0" smtClean="0">
              <a:effectLst>
                <a:outerShdw blurRad="38100" dist="38100" dir="2700000" algn="tl">
                  <a:srgbClr val="000000">
                    <a:alpha val="43137"/>
                  </a:srgbClr>
                </a:outerShdw>
              </a:effectLst>
              <a:latin typeface="Times New Roman"/>
              <a:cs typeface="Times New Roman"/>
            </a:rPr>
            <a:t>π</a:t>
          </a:r>
          <a:r>
            <a:rPr lang="en-US" sz="3600" dirty="0" smtClean="0">
              <a:effectLst>
                <a:outerShdw blurRad="38100" dist="38100" dir="2700000" algn="tl">
                  <a:srgbClr val="000000">
                    <a:alpha val="43137"/>
                  </a:srgbClr>
                </a:outerShdw>
              </a:effectLst>
              <a:latin typeface="Times New Roman"/>
              <a:cs typeface="Times New Roman"/>
            </a:rPr>
            <a:t>* transition</a:t>
          </a:r>
          <a:endParaRPr lang="en-US" sz="3600" dirty="0">
            <a:effectLst>
              <a:outerShdw blurRad="38100" dist="38100" dir="2700000" algn="tl">
                <a:srgbClr val="000000">
                  <a:alpha val="43137"/>
                </a:srgbClr>
              </a:outerShdw>
            </a:effectLst>
          </a:endParaRPr>
        </a:p>
      </dgm:t>
    </dgm:pt>
    <dgm:pt modelId="{12E3ABF7-1CB7-4B2C-823B-2E6F37A3BE88}" type="parTrans" cxnId="{EF1AB1D0-E176-48CD-A5B9-7199915A6381}">
      <dgm:prSet/>
      <dgm:spPr/>
      <dgm:t>
        <a:bodyPr/>
        <a:lstStyle/>
        <a:p>
          <a:endParaRPr lang="en-IN"/>
        </a:p>
      </dgm:t>
    </dgm:pt>
    <dgm:pt modelId="{9E9AB580-F728-44F6-9E4E-33880B14FF26}" type="sibTrans" cxnId="{EF1AB1D0-E176-48CD-A5B9-7199915A6381}">
      <dgm:prSet/>
      <dgm:spPr/>
      <dgm:t>
        <a:bodyPr/>
        <a:lstStyle/>
        <a:p>
          <a:endParaRPr lang="en-IN"/>
        </a:p>
      </dgm:t>
    </dgm:pt>
    <dgm:pt modelId="{0282A963-CFA8-4143-9B29-679D0D6A0158}">
      <dgm:prSet phldrT="[Text]"/>
      <dgm:spPr/>
      <dgm:t>
        <a:bodyPr/>
        <a:lstStyle/>
        <a:p>
          <a:r>
            <a:rPr lang="en-US" dirty="0" smtClean="0"/>
            <a:t>5</a:t>
          </a:r>
          <a:endParaRPr lang="en-US" dirty="0"/>
        </a:p>
      </dgm:t>
    </dgm:pt>
    <dgm:pt modelId="{3B903A9E-B125-4596-8F58-992FA0CCC39D}" type="parTrans" cxnId="{43EB3C9A-F322-4B10-A0CB-E817B89FF82E}">
      <dgm:prSet/>
      <dgm:spPr/>
      <dgm:t>
        <a:bodyPr/>
        <a:lstStyle/>
        <a:p>
          <a:endParaRPr lang="en-IN"/>
        </a:p>
      </dgm:t>
    </dgm:pt>
    <dgm:pt modelId="{A8DD2475-DB48-44C0-8EA4-C05BFCCC7EF9}" type="sibTrans" cxnId="{43EB3C9A-F322-4B10-A0CB-E817B89FF82E}">
      <dgm:prSet/>
      <dgm:spPr/>
      <dgm:t>
        <a:bodyPr/>
        <a:lstStyle/>
        <a:p>
          <a:endParaRPr lang="en-IN"/>
        </a:p>
      </dgm:t>
    </dgm:pt>
    <dgm:pt modelId="{ED67A150-C326-4636-8DCA-F0B5873508B7}">
      <dgm:prSet phldrT="[Text]" custT="1"/>
      <dgm:spPr/>
      <dgm:t>
        <a:bodyPr/>
        <a:lstStyle/>
        <a:p>
          <a:r>
            <a:rPr lang="el-GR" sz="3600" dirty="0" smtClean="0">
              <a:effectLst>
                <a:outerShdw blurRad="38100" dist="38100" dir="2700000" algn="tl">
                  <a:srgbClr val="000000">
                    <a:alpha val="43137"/>
                  </a:srgbClr>
                </a:outerShdw>
              </a:effectLst>
              <a:latin typeface="Times New Roman"/>
              <a:cs typeface="Times New Roman"/>
            </a:rPr>
            <a:t>σ</a:t>
          </a:r>
          <a:r>
            <a:rPr lang="en-US" sz="3600" dirty="0" smtClean="0">
              <a:effectLst>
                <a:outerShdw blurRad="38100" dist="38100" dir="2700000" algn="tl">
                  <a:srgbClr val="000000">
                    <a:alpha val="43137"/>
                  </a:srgbClr>
                </a:outerShdw>
              </a:effectLst>
              <a:latin typeface="Times New Roman"/>
              <a:cs typeface="Times New Roman"/>
            </a:rPr>
            <a:t> → </a:t>
          </a:r>
          <a:r>
            <a:rPr lang="el-GR" sz="3600" dirty="0" smtClean="0">
              <a:effectLst>
                <a:outerShdw blurRad="38100" dist="38100" dir="2700000" algn="tl">
                  <a:srgbClr val="000000">
                    <a:alpha val="43137"/>
                  </a:srgbClr>
                </a:outerShdw>
              </a:effectLst>
              <a:latin typeface="Times New Roman"/>
              <a:cs typeface="Times New Roman"/>
            </a:rPr>
            <a:t>π</a:t>
          </a:r>
          <a:r>
            <a:rPr lang="en-US" sz="3600" dirty="0" smtClean="0">
              <a:effectLst>
                <a:outerShdw blurRad="38100" dist="38100" dir="2700000" algn="tl">
                  <a:srgbClr val="000000">
                    <a:alpha val="43137"/>
                  </a:srgbClr>
                </a:outerShdw>
              </a:effectLst>
              <a:latin typeface="Times New Roman"/>
              <a:cs typeface="Times New Roman"/>
            </a:rPr>
            <a:t>* transition</a:t>
          </a:r>
          <a:endParaRPr lang="en-US" sz="3600" dirty="0">
            <a:effectLst>
              <a:outerShdw blurRad="38100" dist="38100" dir="2700000" algn="tl">
                <a:srgbClr val="000000">
                  <a:alpha val="43137"/>
                </a:srgbClr>
              </a:outerShdw>
            </a:effectLst>
          </a:endParaRPr>
        </a:p>
      </dgm:t>
    </dgm:pt>
    <dgm:pt modelId="{B054C69F-4E6B-4E8D-AB46-690049555C96}" type="parTrans" cxnId="{66F776AF-7A85-4DB6-A907-E0ACACA645EA}">
      <dgm:prSet/>
      <dgm:spPr/>
      <dgm:t>
        <a:bodyPr/>
        <a:lstStyle/>
        <a:p>
          <a:endParaRPr lang="en-IN"/>
        </a:p>
      </dgm:t>
    </dgm:pt>
    <dgm:pt modelId="{95CC8204-760E-41D4-A44E-E10A24BDBE75}" type="sibTrans" cxnId="{66F776AF-7A85-4DB6-A907-E0ACACA645EA}">
      <dgm:prSet/>
      <dgm:spPr/>
      <dgm:t>
        <a:bodyPr/>
        <a:lstStyle/>
        <a:p>
          <a:endParaRPr lang="en-IN"/>
        </a:p>
      </dgm:t>
    </dgm:pt>
    <dgm:pt modelId="{9C086FCE-5838-4E6A-A7E3-7E5CE7D4F49E}">
      <dgm:prSet phldrT="[Text]"/>
      <dgm:spPr/>
      <dgm:t>
        <a:bodyPr/>
        <a:lstStyle/>
        <a:p>
          <a:r>
            <a:rPr lang="en-US" dirty="0" smtClean="0"/>
            <a:t>6</a:t>
          </a:r>
          <a:endParaRPr lang="en-US" dirty="0"/>
        </a:p>
      </dgm:t>
    </dgm:pt>
    <dgm:pt modelId="{4221D5B2-FAF7-4219-88FB-550F7C8AF0C0}" type="parTrans" cxnId="{31603A89-ACDC-44D9-8175-9B59ED340091}">
      <dgm:prSet/>
      <dgm:spPr/>
      <dgm:t>
        <a:bodyPr/>
        <a:lstStyle/>
        <a:p>
          <a:endParaRPr lang="en-IN"/>
        </a:p>
      </dgm:t>
    </dgm:pt>
    <dgm:pt modelId="{6CE19089-1BC4-4B93-9042-47454C1C0A36}" type="sibTrans" cxnId="{31603A89-ACDC-44D9-8175-9B59ED340091}">
      <dgm:prSet/>
      <dgm:spPr/>
      <dgm:t>
        <a:bodyPr/>
        <a:lstStyle/>
        <a:p>
          <a:endParaRPr lang="en-IN"/>
        </a:p>
      </dgm:t>
    </dgm:pt>
    <dgm:pt modelId="{7924903D-BDC7-4B6D-AF52-2CF5FAF6A786}">
      <dgm:prSet phldrT="[Text]" custT="1"/>
      <dgm:spPr/>
      <dgm:t>
        <a:bodyPr/>
        <a:lstStyle/>
        <a:p>
          <a:r>
            <a:rPr lang="el-GR" sz="3600" dirty="0" smtClean="0">
              <a:effectLst>
                <a:outerShdw blurRad="38100" dist="38100" dir="2700000" algn="tl">
                  <a:srgbClr val="000000">
                    <a:alpha val="43137"/>
                  </a:srgbClr>
                </a:outerShdw>
              </a:effectLst>
              <a:latin typeface="Times New Roman"/>
              <a:cs typeface="Times New Roman"/>
            </a:rPr>
            <a:t>π</a:t>
          </a:r>
          <a:r>
            <a:rPr lang="en-US" sz="3600" dirty="0" smtClean="0">
              <a:effectLst>
                <a:outerShdw blurRad="38100" dist="38100" dir="2700000" algn="tl">
                  <a:srgbClr val="000000">
                    <a:alpha val="43137"/>
                  </a:srgbClr>
                </a:outerShdw>
              </a:effectLst>
              <a:latin typeface="Times New Roman"/>
              <a:cs typeface="Times New Roman"/>
            </a:rPr>
            <a:t> → </a:t>
          </a:r>
          <a:r>
            <a:rPr lang="el-GR" sz="3600" dirty="0" smtClean="0">
              <a:effectLst>
                <a:outerShdw blurRad="38100" dist="38100" dir="2700000" algn="tl">
                  <a:srgbClr val="000000">
                    <a:alpha val="43137"/>
                  </a:srgbClr>
                </a:outerShdw>
              </a:effectLst>
              <a:latin typeface="Times New Roman"/>
              <a:cs typeface="Times New Roman"/>
            </a:rPr>
            <a:t>σ</a:t>
          </a:r>
          <a:r>
            <a:rPr lang="en-US" sz="3600" dirty="0" smtClean="0">
              <a:effectLst>
                <a:outerShdw blurRad="38100" dist="38100" dir="2700000" algn="tl">
                  <a:srgbClr val="000000">
                    <a:alpha val="43137"/>
                  </a:srgbClr>
                </a:outerShdw>
              </a:effectLst>
              <a:latin typeface="Times New Roman"/>
              <a:cs typeface="Times New Roman"/>
            </a:rPr>
            <a:t>* transition</a:t>
          </a:r>
          <a:endParaRPr lang="en-US" sz="3600" dirty="0">
            <a:effectLst>
              <a:outerShdw blurRad="38100" dist="38100" dir="2700000" algn="tl">
                <a:srgbClr val="000000">
                  <a:alpha val="43137"/>
                </a:srgbClr>
              </a:outerShdw>
            </a:effectLst>
          </a:endParaRPr>
        </a:p>
      </dgm:t>
    </dgm:pt>
    <dgm:pt modelId="{030CC247-2E8F-4174-8BC2-F6299989C81E}" type="parTrans" cxnId="{DADBE7A5-303E-47CC-B8B5-4DCF9F2755D8}">
      <dgm:prSet/>
      <dgm:spPr/>
      <dgm:t>
        <a:bodyPr/>
        <a:lstStyle/>
        <a:p>
          <a:endParaRPr lang="en-IN"/>
        </a:p>
      </dgm:t>
    </dgm:pt>
    <dgm:pt modelId="{F8964EB4-95BC-4545-9C05-08E5D55D88C4}" type="sibTrans" cxnId="{DADBE7A5-303E-47CC-B8B5-4DCF9F2755D8}">
      <dgm:prSet/>
      <dgm:spPr/>
      <dgm:t>
        <a:bodyPr/>
        <a:lstStyle/>
        <a:p>
          <a:endParaRPr lang="en-IN"/>
        </a:p>
      </dgm:t>
    </dgm:pt>
    <dgm:pt modelId="{AAE7A1E6-6847-453D-B55B-8A82BF138C1D}" type="pres">
      <dgm:prSet presAssocID="{F6FEADD9-F67D-41F5-BA4C-3C84956E7F46}" presName="Name0" presStyleCnt="0">
        <dgm:presLayoutVars>
          <dgm:dir/>
          <dgm:animLvl val="lvl"/>
          <dgm:resizeHandles val="exact"/>
        </dgm:presLayoutVars>
      </dgm:prSet>
      <dgm:spPr/>
      <dgm:t>
        <a:bodyPr/>
        <a:lstStyle/>
        <a:p>
          <a:endParaRPr lang="en-US"/>
        </a:p>
      </dgm:t>
    </dgm:pt>
    <dgm:pt modelId="{C4407577-18A2-46E0-8805-2838042EB67A}" type="pres">
      <dgm:prSet presAssocID="{74EE5CD8-078F-4590-BF9C-A341A294A016}" presName="linNode" presStyleCnt="0"/>
      <dgm:spPr/>
      <dgm:t>
        <a:bodyPr/>
        <a:lstStyle/>
        <a:p>
          <a:endParaRPr lang="en-US"/>
        </a:p>
      </dgm:t>
    </dgm:pt>
    <dgm:pt modelId="{7E429971-BC57-430F-BB25-C0574E5E39E3}" type="pres">
      <dgm:prSet presAssocID="{74EE5CD8-078F-4590-BF9C-A341A294A016}" presName="parentText" presStyleLbl="node1" presStyleIdx="0" presStyleCnt="6" custLinFactNeighborY="-15667">
        <dgm:presLayoutVars>
          <dgm:chMax val="1"/>
          <dgm:bulletEnabled val="1"/>
        </dgm:presLayoutVars>
      </dgm:prSet>
      <dgm:spPr>
        <a:prstGeom prst="roundRect">
          <a:avLst/>
        </a:prstGeom>
      </dgm:spPr>
      <dgm:t>
        <a:bodyPr/>
        <a:lstStyle/>
        <a:p>
          <a:endParaRPr lang="en-US"/>
        </a:p>
      </dgm:t>
    </dgm:pt>
    <dgm:pt modelId="{D54B1729-BC98-42C1-9C6C-D65DCBA4358F}" type="pres">
      <dgm:prSet presAssocID="{74EE5CD8-078F-4590-BF9C-A341A294A016}" presName="descendantText" presStyleLbl="alignAccFollowNode1" presStyleIdx="0" presStyleCnt="6" custScaleX="259632">
        <dgm:presLayoutVars>
          <dgm:bulletEnabled val="1"/>
        </dgm:presLayoutVars>
      </dgm:prSet>
      <dgm:spPr>
        <a:prstGeom prst="rect">
          <a:avLst/>
        </a:prstGeom>
      </dgm:spPr>
      <dgm:t>
        <a:bodyPr/>
        <a:lstStyle/>
        <a:p>
          <a:endParaRPr lang="en-US"/>
        </a:p>
      </dgm:t>
    </dgm:pt>
    <dgm:pt modelId="{AB8574CC-D4F2-4555-AEE3-F4EE58B11D03}" type="pres">
      <dgm:prSet presAssocID="{CF9FB981-E6ED-4440-AC98-4E4E2ABA2C55}" presName="sp" presStyleCnt="0"/>
      <dgm:spPr/>
      <dgm:t>
        <a:bodyPr/>
        <a:lstStyle/>
        <a:p>
          <a:endParaRPr lang="en-US"/>
        </a:p>
      </dgm:t>
    </dgm:pt>
    <dgm:pt modelId="{85B8F607-FDD8-476A-ADBE-E1250824F294}" type="pres">
      <dgm:prSet presAssocID="{AA046201-5C4D-445E-BF0B-5C6D2B0A1945}" presName="linNode" presStyleCnt="0"/>
      <dgm:spPr/>
      <dgm:t>
        <a:bodyPr/>
        <a:lstStyle/>
        <a:p>
          <a:endParaRPr lang="en-US"/>
        </a:p>
      </dgm:t>
    </dgm:pt>
    <dgm:pt modelId="{C04276DC-EE64-470A-B8BC-09067B8045FA}" type="pres">
      <dgm:prSet presAssocID="{AA046201-5C4D-445E-BF0B-5C6D2B0A1945}" presName="parentText" presStyleLbl="node1" presStyleIdx="1" presStyleCnt="6" custLinFactNeighborX="-6" custLinFactNeighborY="-4607">
        <dgm:presLayoutVars>
          <dgm:chMax val="1"/>
          <dgm:bulletEnabled val="1"/>
        </dgm:presLayoutVars>
      </dgm:prSet>
      <dgm:spPr>
        <a:prstGeom prst="roundRect">
          <a:avLst/>
        </a:prstGeom>
      </dgm:spPr>
      <dgm:t>
        <a:bodyPr/>
        <a:lstStyle/>
        <a:p>
          <a:endParaRPr lang="en-US"/>
        </a:p>
      </dgm:t>
    </dgm:pt>
    <dgm:pt modelId="{B37A5355-225B-4C6F-AED7-6C620F99EECC}" type="pres">
      <dgm:prSet presAssocID="{AA046201-5C4D-445E-BF0B-5C6D2B0A1945}" presName="descendantText" presStyleLbl="alignAccFollowNode1" presStyleIdx="1" presStyleCnt="6" custScaleX="259632">
        <dgm:presLayoutVars>
          <dgm:bulletEnabled val="1"/>
        </dgm:presLayoutVars>
      </dgm:prSet>
      <dgm:spPr>
        <a:prstGeom prst="rect">
          <a:avLst/>
        </a:prstGeom>
      </dgm:spPr>
      <dgm:t>
        <a:bodyPr/>
        <a:lstStyle/>
        <a:p>
          <a:endParaRPr lang="en-US"/>
        </a:p>
      </dgm:t>
    </dgm:pt>
    <dgm:pt modelId="{5ACAA866-A8A8-4183-97B5-CEEAB1525C60}" type="pres">
      <dgm:prSet presAssocID="{40767EFF-7D52-4469-ACEE-7D28E67337E2}" presName="sp" presStyleCnt="0"/>
      <dgm:spPr/>
      <dgm:t>
        <a:bodyPr/>
        <a:lstStyle/>
        <a:p>
          <a:endParaRPr lang="en-US"/>
        </a:p>
      </dgm:t>
    </dgm:pt>
    <dgm:pt modelId="{477213BE-9E91-4950-8451-7F60796F47F4}" type="pres">
      <dgm:prSet presAssocID="{D1776C8F-2B10-4075-8DF7-7F65AB725ED5}" presName="linNode" presStyleCnt="0"/>
      <dgm:spPr/>
      <dgm:t>
        <a:bodyPr/>
        <a:lstStyle/>
        <a:p>
          <a:endParaRPr lang="en-US"/>
        </a:p>
      </dgm:t>
    </dgm:pt>
    <dgm:pt modelId="{F5034101-5B7D-4FE7-B47A-5A48CF39606B}" type="pres">
      <dgm:prSet presAssocID="{D1776C8F-2B10-4075-8DF7-7F65AB725ED5}" presName="parentText" presStyleLbl="node1" presStyleIdx="2" presStyleCnt="6">
        <dgm:presLayoutVars>
          <dgm:chMax val="1"/>
          <dgm:bulletEnabled val="1"/>
        </dgm:presLayoutVars>
      </dgm:prSet>
      <dgm:spPr>
        <a:prstGeom prst="roundRect">
          <a:avLst/>
        </a:prstGeom>
      </dgm:spPr>
      <dgm:t>
        <a:bodyPr/>
        <a:lstStyle/>
        <a:p>
          <a:endParaRPr lang="en-US"/>
        </a:p>
      </dgm:t>
    </dgm:pt>
    <dgm:pt modelId="{C7C3E6FD-D83F-4BDA-907E-B5EE041DA931}" type="pres">
      <dgm:prSet presAssocID="{D1776C8F-2B10-4075-8DF7-7F65AB725ED5}" presName="descendantText" presStyleLbl="alignAccFollowNode1" presStyleIdx="2" presStyleCnt="6" custScaleX="259632">
        <dgm:presLayoutVars>
          <dgm:bulletEnabled val="1"/>
        </dgm:presLayoutVars>
      </dgm:prSet>
      <dgm:spPr>
        <a:prstGeom prst="rect">
          <a:avLst/>
        </a:prstGeom>
      </dgm:spPr>
      <dgm:t>
        <a:bodyPr/>
        <a:lstStyle/>
        <a:p>
          <a:endParaRPr lang="en-US"/>
        </a:p>
      </dgm:t>
    </dgm:pt>
    <dgm:pt modelId="{0950C55C-6AE2-477A-AB63-FF805D76B5CA}" type="pres">
      <dgm:prSet presAssocID="{88B75C29-8054-417D-BCE3-878A55118F6D}" presName="sp" presStyleCnt="0"/>
      <dgm:spPr/>
      <dgm:t>
        <a:bodyPr/>
        <a:lstStyle/>
        <a:p>
          <a:endParaRPr lang="en-IN"/>
        </a:p>
      </dgm:t>
    </dgm:pt>
    <dgm:pt modelId="{6BA817EF-4A68-4657-83DE-1D1E72C199C3}" type="pres">
      <dgm:prSet presAssocID="{10CF16DA-BFAF-4768-86AF-F5B9D37BC56D}" presName="linNode" presStyleCnt="0"/>
      <dgm:spPr/>
      <dgm:t>
        <a:bodyPr/>
        <a:lstStyle/>
        <a:p>
          <a:endParaRPr lang="en-IN"/>
        </a:p>
      </dgm:t>
    </dgm:pt>
    <dgm:pt modelId="{692212B7-8AB4-43D7-9D29-C58BA2890BE3}" type="pres">
      <dgm:prSet presAssocID="{10CF16DA-BFAF-4768-86AF-F5B9D37BC56D}" presName="parentText" presStyleLbl="node1" presStyleIdx="3" presStyleCnt="6">
        <dgm:presLayoutVars>
          <dgm:chMax val="1"/>
          <dgm:bulletEnabled val="1"/>
        </dgm:presLayoutVars>
      </dgm:prSet>
      <dgm:spPr>
        <a:prstGeom prst="roundRect">
          <a:avLst/>
        </a:prstGeom>
      </dgm:spPr>
      <dgm:t>
        <a:bodyPr/>
        <a:lstStyle/>
        <a:p>
          <a:endParaRPr lang="en-IN"/>
        </a:p>
      </dgm:t>
    </dgm:pt>
    <dgm:pt modelId="{745AD920-E4B8-45A5-90DC-18A23C4805A6}" type="pres">
      <dgm:prSet presAssocID="{10CF16DA-BFAF-4768-86AF-F5B9D37BC56D}" presName="descendantText" presStyleLbl="alignAccFollowNode1" presStyleIdx="3" presStyleCnt="6" custScaleX="259632">
        <dgm:presLayoutVars>
          <dgm:bulletEnabled val="1"/>
        </dgm:presLayoutVars>
      </dgm:prSet>
      <dgm:spPr>
        <a:prstGeom prst="rect">
          <a:avLst/>
        </a:prstGeom>
      </dgm:spPr>
      <dgm:t>
        <a:bodyPr/>
        <a:lstStyle/>
        <a:p>
          <a:endParaRPr lang="en-IN"/>
        </a:p>
      </dgm:t>
    </dgm:pt>
    <dgm:pt modelId="{50BC9F9A-A8C2-475A-B3CB-22B88AC263CF}" type="pres">
      <dgm:prSet presAssocID="{D938949C-A81B-4A3E-B985-65D574D09635}" presName="sp" presStyleCnt="0"/>
      <dgm:spPr/>
      <dgm:t>
        <a:bodyPr/>
        <a:lstStyle/>
        <a:p>
          <a:endParaRPr lang="en-IN"/>
        </a:p>
      </dgm:t>
    </dgm:pt>
    <dgm:pt modelId="{DA4ED3B8-1850-47BF-9069-EC7AE70E1EA4}" type="pres">
      <dgm:prSet presAssocID="{0282A963-CFA8-4143-9B29-679D0D6A0158}" presName="linNode" presStyleCnt="0"/>
      <dgm:spPr/>
      <dgm:t>
        <a:bodyPr/>
        <a:lstStyle/>
        <a:p>
          <a:endParaRPr lang="en-IN"/>
        </a:p>
      </dgm:t>
    </dgm:pt>
    <dgm:pt modelId="{DCF55347-1E7C-4AF7-8CC4-A18A3FC45743}" type="pres">
      <dgm:prSet presAssocID="{0282A963-CFA8-4143-9B29-679D0D6A0158}" presName="parentText" presStyleLbl="node1" presStyleIdx="4" presStyleCnt="6">
        <dgm:presLayoutVars>
          <dgm:chMax val="1"/>
          <dgm:bulletEnabled val="1"/>
        </dgm:presLayoutVars>
      </dgm:prSet>
      <dgm:spPr>
        <a:prstGeom prst="roundRect">
          <a:avLst/>
        </a:prstGeom>
      </dgm:spPr>
      <dgm:t>
        <a:bodyPr/>
        <a:lstStyle/>
        <a:p>
          <a:endParaRPr lang="en-IN"/>
        </a:p>
      </dgm:t>
    </dgm:pt>
    <dgm:pt modelId="{9969AFD4-7CCF-493A-8D1D-43A3644DFBE4}" type="pres">
      <dgm:prSet presAssocID="{0282A963-CFA8-4143-9B29-679D0D6A0158}" presName="descendantText" presStyleLbl="alignAccFollowNode1" presStyleIdx="4" presStyleCnt="6" custScaleX="259632">
        <dgm:presLayoutVars>
          <dgm:bulletEnabled val="1"/>
        </dgm:presLayoutVars>
      </dgm:prSet>
      <dgm:spPr>
        <a:prstGeom prst="rect">
          <a:avLst/>
        </a:prstGeom>
      </dgm:spPr>
      <dgm:t>
        <a:bodyPr/>
        <a:lstStyle/>
        <a:p>
          <a:endParaRPr lang="en-IN"/>
        </a:p>
      </dgm:t>
    </dgm:pt>
    <dgm:pt modelId="{D9E5534D-BEAA-4AB1-9E63-7420BF7CDD0B}" type="pres">
      <dgm:prSet presAssocID="{A8DD2475-DB48-44C0-8EA4-C05BFCCC7EF9}" presName="sp" presStyleCnt="0"/>
      <dgm:spPr/>
      <dgm:t>
        <a:bodyPr/>
        <a:lstStyle/>
        <a:p>
          <a:endParaRPr lang="en-IN"/>
        </a:p>
      </dgm:t>
    </dgm:pt>
    <dgm:pt modelId="{63791954-B4B5-43A4-9742-CFED271DBDC5}" type="pres">
      <dgm:prSet presAssocID="{9C086FCE-5838-4E6A-A7E3-7E5CE7D4F49E}" presName="linNode" presStyleCnt="0"/>
      <dgm:spPr/>
      <dgm:t>
        <a:bodyPr/>
        <a:lstStyle/>
        <a:p>
          <a:endParaRPr lang="en-IN"/>
        </a:p>
      </dgm:t>
    </dgm:pt>
    <dgm:pt modelId="{1D2892F0-DAE7-4DA3-8735-B3E2F2A5167A}" type="pres">
      <dgm:prSet presAssocID="{9C086FCE-5838-4E6A-A7E3-7E5CE7D4F49E}" presName="parentText" presStyleLbl="node1" presStyleIdx="5" presStyleCnt="6">
        <dgm:presLayoutVars>
          <dgm:chMax val="1"/>
          <dgm:bulletEnabled val="1"/>
        </dgm:presLayoutVars>
      </dgm:prSet>
      <dgm:spPr>
        <a:prstGeom prst="roundRect">
          <a:avLst/>
        </a:prstGeom>
      </dgm:spPr>
      <dgm:t>
        <a:bodyPr/>
        <a:lstStyle/>
        <a:p>
          <a:endParaRPr lang="en-IN"/>
        </a:p>
      </dgm:t>
    </dgm:pt>
    <dgm:pt modelId="{F7D0AFA5-B0FD-4143-BA54-47A6F1F2E431}" type="pres">
      <dgm:prSet presAssocID="{9C086FCE-5838-4E6A-A7E3-7E5CE7D4F49E}" presName="descendantText" presStyleLbl="alignAccFollowNode1" presStyleIdx="5" presStyleCnt="6" custScaleX="259632">
        <dgm:presLayoutVars>
          <dgm:bulletEnabled val="1"/>
        </dgm:presLayoutVars>
      </dgm:prSet>
      <dgm:spPr>
        <a:prstGeom prst="rect">
          <a:avLst/>
        </a:prstGeom>
      </dgm:spPr>
      <dgm:t>
        <a:bodyPr/>
        <a:lstStyle/>
        <a:p>
          <a:endParaRPr lang="en-IN"/>
        </a:p>
      </dgm:t>
    </dgm:pt>
  </dgm:ptLst>
  <dgm:cxnLst>
    <dgm:cxn modelId="{B2A7C606-DD02-4924-93D9-FABF2BDB9883}" type="presOf" srcId="{15137CE1-6D4C-4EC4-832A-7F052C4B02E6}" destId="{745AD920-E4B8-45A5-90DC-18A23C4805A6}" srcOrd="0" destOrd="0" presId="urn:microsoft.com/office/officeart/2005/8/layout/vList5"/>
    <dgm:cxn modelId="{66F776AF-7A85-4DB6-A907-E0ACACA645EA}" srcId="{0282A963-CFA8-4143-9B29-679D0D6A0158}" destId="{ED67A150-C326-4636-8DCA-F0B5873508B7}" srcOrd="0" destOrd="0" parTransId="{B054C69F-4E6B-4E8D-AB46-690049555C96}" sibTransId="{95CC8204-760E-41D4-A44E-E10A24BDBE75}"/>
    <dgm:cxn modelId="{407B8DCF-D44E-4B10-B5E1-8FB3D30304D9}" type="presOf" srcId="{10CF16DA-BFAF-4768-86AF-F5B9D37BC56D}" destId="{692212B7-8AB4-43D7-9D29-C58BA2890BE3}" srcOrd="0" destOrd="0" presId="urn:microsoft.com/office/officeart/2005/8/layout/vList5"/>
    <dgm:cxn modelId="{DADBE7A5-303E-47CC-B8B5-4DCF9F2755D8}" srcId="{9C086FCE-5838-4E6A-A7E3-7E5CE7D4F49E}" destId="{7924903D-BDC7-4B6D-AF52-2CF5FAF6A786}" srcOrd="0" destOrd="0" parTransId="{030CC247-2E8F-4174-8BC2-F6299989C81E}" sibTransId="{F8964EB4-95BC-4545-9C05-08E5D55D88C4}"/>
    <dgm:cxn modelId="{50CD5A8E-8F81-4B46-8957-20D52D8B9D02}" type="presOf" srcId="{7924903D-BDC7-4B6D-AF52-2CF5FAF6A786}" destId="{F7D0AFA5-B0FD-4143-BA54-47A6F1F2E431}" srcOrd="0" destOrd="0" presId="urn:microsoft.com/office/officeart/2005/8/layout/vList5"/>
    <dgm:cxn modelId="{B8AF1086-D7BE-446F-9133-738B599E9A7D}" srcId="{F6FEADD9-F67D-41F5-BA4C-3C84956E7F46}" destId="{AA046201-5C4D-445E-BF0B-5C6D2B0A1945}" srcOrd="1" destOrd="0" parTransId="{FE92FC33-5E0F-4302-9E80-A69E8ACDDE56}" sibTransId="{40767EFF-7D52-4469-ACEE-7D28E67337E2}"/>
    <dgm:cxn modelId="{DD305787-FE52-4E20-A066-1786802CB407}" type="presOf" srcId="{ED67A150-C326-4636-8DCA-F0B5873508B7}" destId="{9969AFD4-7CCF-493A-8D1D-43A3644DFBE4}" srcOrd="0" destOrd="0" presId="urn:microsoft.com/office/officeart/2005/8/layout/vList5"/>
    <dgm:cxn modelId="{63E4D827-0083-4625-9FD6-043D8D32091E}" srcId="{74EE5CD8-078F-4590-BF9C-A341A294A016}" destId="{1E4D3931-0DBD-4211-A24A-6AF364284B1E}" srcOrd="0" destOrd="0" parTransId="{FC93695B-FD0E-4353-B1FD-4328F4386DEC}" sibTransId="{CADAA3D9-7C63-4729-85B0-64C8AF644EEF}"/>
    <dgm:cxn modelId="{4C13A7E6-6120-4488-A019-E55260C84F06}" type="presOf" srcId="{1E4D3931-0DBD-4211-A24A-6AF364284B1E}" destId="{D54B1729-BC98-42C1-9C6C-D65DCBA4358F}" srcOrd="0" destOrd="0" presId="urn:microsoft.com/office/officeart/2005/8/layout/vList5"/>
    <dgm:cxn modelId="{119690D4-400B-468B-8BA0-5C9C9E2AFEAF}" srcId="{D1776C8F-2B10-4075-8DF7-7F65AB725ED5}" destId="{6BE4E373-0656-4EDC-821E-BE09C952B1F6}" srcOrd="0" destOrd="0" parTransId="{34218063-BF94-4304-99BD-B3F7BA4D3C8F}" sibTransId="{E17B9BF1-2948-497F-8EC7-3BF734D839DB}"/>
    <dgm:cxn modelId="{A6E3B7AF-3577-4C17-BEA6-20FBD4407878}" type="presOf" srcId="{C59269D0-92A5-481C-BA64-727AFB0DD545}" destId="{B37A5355-225B-4C6F-AED7-6C620F99EECC}" srcOrd="0" destOrd="0" presId="urn:microsoft.com/office/officeart/2005/8/layout/vList5"/>
    <dgm:cxn modelId="{F76D6F89-4A4C-4E45-8673-57115E7146EF}" type="presOf" srcId="{6BE4E373-0656-4EDC-821E-BE09C952B1F6}" destId="{C7C3E6FD-D83F-4BDA-907E-B5EE041DA931}" srcOrd="0" destOrd="0" presId="urn:microsoft.com/office/officeart/2005/8/layout/vList5"/>
    <dgm:cxn modelId="{F580E091-1FC8-4A2C-ADA1-1A0D2FCA53E4}" type="presOf" srcId="{D1776C8F-2B10-4075-8DF7-7F65AB725ED5}" destId="{F5034101-5B7D-4FE7-B47A-5A48CF39606B}" srcOrd="0" destOrd="0" presId="urn:microsoft.com/office/officeart/2005/8/layout/vList5"/>
    <dgm:cxn modelId="{EF1AB1D0-E176-48CD-A5B9-7199915A6381}" srcId="{10CF16DA-BFAF-4768-86AF-F5B9D37BC56D}" destId="{15137CE1-6D4C-4EC4-832A-7F052C4B02E6}" srcOrd="0" destOrd="0" parTransId="{12E3ABF7-1CB7-4B2C-823B-2E6F37A3BE88}" sibTransId="{9E9AB580-F728-44F6-9E4E-33880B14FF26}"/>
    <dgm:cxn modelId="{F40F9561-0D4C-44CF-91EF-A92B1DBDE44B}" srcId="{F6FEADD9-F67D-41F5-BA4C-3C84956E7F46}" destId="{74EE5CD8-078F-4590-BF9C-A341A294A016}" srcOrd="0" destOrd="0" parTransId="{BB568D76-3363-43D3-B00C-3359A643216C}" sibTransId="{CF9FB981-E6ED-4440-AC98-4E4E2ABA2C55}"/>
    <dgm:cxn modelId="{01A2FA74-DECB-43FD-BFF5-A8034A9E6DAF}" type="presOf" srcId="{F6FEADD9-F67D-41F5-BA4C-3C84956E7F46}" destId="{AAE7A1E6-6847-453D-B55B-8A82BF138C1D}" srcOrd="0" destOrd="0" presId="urn:microsoft.com/office/officeart/2005/8/layout/vList5"/>
    <dgm:cxn modelId="{9071FB3B-D26B-4384-BD1A-80C12C62D02C}" srcId="{AA046201-5C4D-445E-BF0B-5C6D2B0A1945}" destId="{C59269D0-92A5-481C-BA64-727AFB0DD545}" srcOrd="0" destOrd="0" parTransId="{312CC84D-092F-422A-AA24-A4619DBBB7BE}" sibTransId="{266DE8E8-1339-41C4-B9A7-6148496C7FA9}"/>
    <dgm:cxn modelId="{7077B78D-FCDC-4519-8416-DC357ACD5043}" srcId="{F6FEADD9-F67D-41F5-BA4C-3C84956E7F46}" destId="{D1776C8F-2B10-4075-8DF7-7F65AB725ED5}" srcOrd="2" destOrd="0" parTransId="{7291E740-3E17-41B3-99D3-1D67AE37CC3F}" sibTransId="{88B75C29-8054-417D-BCE3-878A55118F6D}"/>
    <dgm:cxn modelId="{EBA58FBE-546E-4F5C-B71F-45281326EB93}" type="presOf" srcId="{9C086FCE-5838-4E6A-A7E3-7E5CE7D4F49E}" destId="{1D2892F0-DAE7-4DA3-8735-B3E2F2A5167A}" srcOrd="0" destOrd="0" presId="urn:microsoft.com/office/officeart/2005/8/layout/vList5"/>
    <dgm:cxn modelId="{D9F3496C-4051-4597-A25B-BB1413FD12B9}" type="presOf" srcId="{AA046201-5C4D-445E-BF0B-5C6D2B0A1945}" destId="{C04276DC-EE64-470A-B8BC-09067B8045FA}" srcOrd="0" destOrd="0" presId="urn:microsoft.com/office/officeart/2005/8/layout/vList5"/>
    <dgm:cxn modelId="{2E98E58A-1887-45A3-8E0C-70BB391BF0F6}" type="presOf" srcId="{0282A963-CFA8-4143-9B29-679D0D6A0158}" destId="{DCF55347-1E7C-4AF7-8CC4-A18A3FC45743}" srcOrd="0" destOrd="0" presId="urn:microsoft.com/office/officeart/2005/8/layout/vList5"/>
    <dgm:cxn modelId="{8FF7184B-7194-4842-B2EE-A5E22C799BB2}" srcId="{F6FEADD9-F67D-41F5-BA4C-3C84956E7F46}" destId="{10CF16DA-BFAF-4768-86AF-F5B9D37BC56D}" srcOrd="3" destOrd="0" parTransId="{9597F528-8399-4332-9ED2-7955331AE04E}" sibTransId="{D938949C-A81B-4A3E-B985-65D574D09635}"/>
    <dgm:cxn modelId="{60E162FB-641B-4281-95B2-E65765DC66E1}" type="presOf" srcId="{74EE5CD8-078F-4590-BF9C-A341A294A016}" destId="{7E429971-BC57-430F-BB25-C0574E5E39E3}" srcOrd="0" destOrd="0" presId="urn:microsoft.com/office/officeart/2005/8/layout/vList5"/>
    <dgm:cxn modelId="{31603A89-ACDC-44D9-8175-9B59ED340091}" srcId="{F6FEADD9-F67D-41F5-BA4C-3C84956E7F46}" destId="{9C086FCE-5838-4E6A-A7E3-7E5CE7D4F49E}" srcOrd="5" destOrd="0" parTransId="{4221D5B2-FAF7-4219-88FB-550F7C8AF0C0}" sibTransId="{6CE19089-1BC4-4B93-9042-47454C1C0A36}"/>
    <dgm:cxn modelId="{43EB3C9A-F322-4B10-A0CB-E817B89FF82E}" srcId="{F6FEADD9-F67D-41F5-BA4C-3C84956E7F46}" destId="{0282A963-CFA8-4143-9B29-679D0D6A0158}" srcOrd="4" destOrd="0" parTransId="{3B903A9E-B125-4596-8F58-992FA0CCC39D}" sibTransId="{A8DD2475-DB48-44C0-8EA4-C05BFCCC7EF9}"/>
    <dgm:cxn modelId="{1BAF8C37-646E-4979-96E7-427261F17960}" type="presParOf" srcId="{AAE7A1E6-6847-453D-B55B-8A82BF138C1D}" destId="{C4407577-18A2-46E0-8805-2838042EB67A}" srcOrd="0" destOrd="0" presId="urn:microsoft.com/office/officeart/2005/8/layout/vList5"/>
    <dgm:cxn modelId="{3747922B-E27A-4FE4-983A-093542A82314}" type="presParOf" srcId="{C4407577-18A2-46E0-8805-2838042EB67A}" destId="{7E429971-BC57-430F-BB25-C0574E5E39E3}" srcOrd="0" destOrd="0" presId="urn:microsoft.com/office/officeart/2005/8/layout/vList5"/>
    <dgm:cxn modelId="{172E65F7-3F62-43CE-A2C6-F8B5DB8F244C}" type="presParOf" srcId="{C4407577-18A2-46E0-8805-2838042EB67A}" destId="{D54B1729-BC98-42C1-9C6C-D65DCBA4358F}" srcOrd="1" destOrd="0" presId="urn:microsoft.com/office/officeart/2005/8/layout/vList5"/>
    <dgm:cxn modelId="{71AE8B89-B606-4714-AC36-945A1742E572}" type="presParOf" srcId="{AAE7A1E6-6847-453D-B55B-8A82BF138C1D}" destId="{AB8574CC-D4F2-4555-AEE3-F4EE58B11D03}" srcOrd="1" destOrd="0" presId="urn:microsoft.com/office/officeart/2005/8/layout/vList5"/>
    <dgm:cxn modelId="{4C0C7E7A-608C-482A-B5C5-2AF728853014}" type="presParOf" srcId="{AAE7A1E6-6847-453D-B55B-8A82BF138C1D}" destId="{85B8F607-FDD8-476A-ADBE-E1250824F294}" srcOrd="2" destOrd="0" presId="urn:microsoft.com/office/officeart/2005/8/layout/vList5"/>
    <dgm:cxn modelId="{7651A49B-5534-4FA8-B8E8-8D9B918DE447}" type="presParOf" srcId="{85B8F607-FDD8-476A-ADBE-E1250824F294}" destId="{C04276DC-EE64-470A-B8BC-09067B8045FA}" srcOrd="0" destOrd="0" presId="urn:microsoft.com/office/officeart/2005/8/layout/vList5"/>
    <dgm:cxn modelId="{56F13FBE-746B-4306-9FC8-344B7D8A1E14}" type="presParOf" srcId="{85B8F607-FDD8-476A-ADBE-E1250824F294}" destId="{B37A5355-225B-4C6F-AED7-6C620F99EECC}" srcOrd="1" destOrd="0" presId="urn:microsoft.com/office/officeart/2005/8/layout/vList5"/>
    <dgm:cxn modelId="{F66F16C3-7BFA-42A6-8C16-79615F1326B4}" type="presParOf" srcId="{AAE7A1E6-6847-453D-B55B-8A82BF138C1D}" destId="{5ACAA866-A8A8-4183-97B5-CEEAB1525C60}" srcOrd="3" destOrd="0" presId="urn:microsoft.com/office/officeart/2005/8/layout/vList5"/>
    <dgm:cxn modelId="{7E0D594B-C6C4-42C9-984B-1CDF445D282C}" type="presParOf" srcId="{AAE7A1E6-6847-453D-B55B-8A82BF138C1D}" destId="{477213BE-9E91-4950-8451-7F60796F47F4}" srcOrd="4" destOrd="0" presId="urn:microsoft.com/office/officeart/2005/8/layout/vList5"/>
    <dgm:cxn modelId="{D331EF78-8981-440F-9B1C-07D8F7D6B781}" type="presParOf" srcId="{477213BE-9E91-4950-8451-7F60796F47F4}" destId="{F5034101-5B7D-4FE7-B47A-5A48CF39606B}" srcOrd="0" destOrd="0" presId="urn:microsoft.com/office/officeart/2005/8/layout/vList5"/>
    <dgm:cxn modelId="{48141A9D-A565-4D9A-BD81-20E190222E10}" type="presParOf" srcId="{477213BE-9E91-4950-8451-7F60796F47F4}" destId="{C7C3E6FD-D83F-4BDA-907E-B5EE041DA931}" srcOrd="1" destOrd="0" presId="urn:microsoft.com/office/officeart/2005/8/layout/vList5"/>
    <dgm:cxn modelId="{F60DACD0-F472-4D43-8553-D2F6014F7AAB}" type="presParOf" srcId="{AAE7A1E6-6847-453D-B55B-8A82BF138C1D}" destId="{0950C55C-6AE2-477A-AB63-FF805D76B5CA}" srcOrd="5" destOrd="0" presId="urn:microsoft.com/office/officeart/2005/8/layout/vList5"/>
    <dgm:cxn modelId="{1C2A9C5B-D56E-4E3C-90E6-53C995BD7B00}" type="presParOf" srcId="{AAE7A1E6-6847-453D-B55B-8A82BF138C1D}" destId="{6BA817EF-4A68-4657-83DE-1D1E72C199C3}" srcOrd="6" destOrd="0" presId="urn:microsoft.com/office/officeart/2005/8/layout/vList5"/>
    <dgm:cxn modelId="{86EE2539-8E94-4E30-85AA-DC3916B03A26}" type="presParOf" srcId="{6BA817EF-4A68-4657-83DE-1D1E72C199C3}" destId="{692212B7-8AB4-43D7-9D29-C58BA2890BE3}" srcOrd="0" destOrd="0" presId="urn:microsoft.com/office/officeart/2005/8/layout/vList5"/>
    <dgm:cxn modelId="{F79EED72-835C-4AE3-9927-ACA757714196}" type="presParOf" srcId="{6BA817EF-4A68-4657-83DE-1D1E72C199C3}" destId="{745AD920-E4B8-45A5-90DC-18A23C4805A6}" srcOrd="1" destOrd="0" presId="urn:microsoft.com/office/officeart/2005/8/layout/vList5"/>
    <dgm:cxn modelId="{D5817976-6FAF-4E5C-B500-B3E0B04587C4}" type="presParOf" srcId="{AAE7A1E6-6847-453D-B55B-8A82BF138C1D}" destId="{50BC9F9A-A8C2-475A-B3CB-22B88AC263CF}" srcOrd="7" destOrd="0" presId="urn:microsoft.com/office/officeart/2005/8/layout/vList5"/>
    <dgm:cxn modelId="{8F8150A4-C14A-420E-A1F8-60A00A129146}" type="presParOf" srcId="{AAE7A1E6-6847-453D-B55B-8A82BF138C1D}" destId="{DA4ED3B8-1850-47BF-9069-EC7AE70E1EA4}" srcOrd="8" destOrd="0" presId="urn:microsoft.com/office/officeart/2005/8/layout/vList5"/>
    <dgm:cxn modelId="{4519A4B7-BDD6-456E-B201-6114A524CDA2}" type="presParOf" srcId="{DA4ED3B8-1850-47BF-9069-EC7AE70E1EA4}" destId="{DCF55347-1E7C-4AF7-8CC4-A18A3FC45743}" srcOrd="0" destOrd="0" presId="urn:microsoft.com/office/officeart/2005/8/layout/vList5"/>
    <dgm:cxn modelId="{D1DA2A72-8B49-4276-A695-1F63A41A894D}" type="presParOf" srcId="{DA4ED3B8-1850-47BF-9069-EC7AE70E1EA4}" destId="{9969AFD4-7CCF-493A-8D1D-43A3644DFBE4}" srcOrd="1" destOrd="0" presId="urn:microsoft.com/office/officeart/2005/8/layout/vList5"/>
    <dgm:cxn modelId="{D64F4212-F847-44F6-96BA-A4C73412E1A6}" type="presParOf" srcId="{AAE7A1E6-6847-453D-B55B-8A82BF138C1D}" destId="{D9E5534D-BEAA-4AB1-9E63-7420BF7CDD0B}" srcOrd="9" destOrd="0" presId="urn:microsoft.com/office/officeart/2005/8/layout/vList5"/>
    <dgm:cxn modelId="{21C96925-894B-4FFF-980A-19296898028D}" type="presParOf" srcId="{AAE7A1E6-6847-453D-B55B-8A82BF138C1D}" destId="{63791954-B4B5-43A4-9742-CFED271DBDC5}" srcOrd="10" destOrd="0" presId="urn:microsoft.com/office/officeart/2005/8/layout/vList5"/>
    <dgm:cxn modelId="{3591933B-F083-4E66-84D7-C2766037C631}" type="presParOf" srcId="{63791954-B4B5-43A4-9742-CFED271DBDC5}" destId="{1D2892F0-DAE7-4DA3-8735-B3E2F2A5167A}" srcOrd="0" destOrd="0" presId="urn:microsoft.com/office/officeart/2005/8/layout/vList5"/>
    <dgm:cxn modelId="{96A66AB5-4FD0-4C33-BFB7-74BF024FDC7A}" type="presParOf" srcId="{63791954-B4B5-43A4-9742-CFED271DBDC5}" destId="{F7D0AFA5-B0FD-4143-BA54-47A6F1F2E431}"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57EA5F-26A9-4334-8E17-50854EE0C202}" type="datetimeFigureOut">
              <a:rPr lang="en-US" smtClean="0"/>
              <a:pPr/>
              <a:t>15;October;2015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00F9BBF-DF8D-47D5-BF6A-D6F601043F87}"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CCD598-158E-4772-825C-976016326B79}" type="datetimeFigureOut">
              <a:rPr lang="en-US" smtClean="0"/>
              <a:pPr/>
              <a:t>15;October;2015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69821D-E481-40BC-AACC-C786A34CF33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2D7C654-0B88-44C4-9C1F-8B1EEB0354CD}" type="datetime1">
              <a:rPr lang="en-US" smtClean="0"/>
              <a:pPr/>
              <a:t>15;October;2015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FC6F34-8871-4E6E-BFB8-C8DDF1F9BAAC}" type="datetime1">
              <a:rPr lang="en-US" smtClean="0"/>
              <a:pPr/>
              <a:t>15;October;2015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A56FB2-526C-474C-92A7-179450E31671}" type="datetime1">
              <a:rPr lang="en-US" smtClean="0"/>
              <a:pPr/>
              <a:t>15;October;2015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842E60-64A0-4B9A-8411-69E237443733}" type="datetime1">
              <a:rPr lang="en-US" smtClean="0"/>
              <a:pPr/>
              <a:t>15;October;2015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092CD6D-84FA-4367-AFC6-1B602B8BEA3E}" type="datetime1">
              <a:rPr lang="en-US" smtClean="0"/>
              <a:pPr/>
              <a:t>15;October;2015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81CD0F-B297-4FFF-AD11-6A3001DE65D3}" type="datetime1">
              <a:rPr lang="en-US" smtClean="0"/>
              <a:pPr/>
              <a:t>15;October;2015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D5C5E9-1756-4A8E-A73F-404AE0AFE3CD}" type="datetime1">
              <a:rPr lang="en-US" smtClean="0"/>
              <a:pPr/>
              <a:t>15;October;2015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7F403A-F0CF-467C-BEE5-01D4195729B0}" type="datetime1">
              <a:rPr lang="en-US" smtClean="0"/>
              <a:pPr/>
              <a:t>15;October;2015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E550E9-D676-4D86-BA23-4E6B413B282A}" type="datetime1">
              <a:rPr lang="en-US" smtClean="0"/>
              <a:pPr/>
              <a:t>15;October;2015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DBC8F7-D85B-4D7D-BD0B-58DC4687EE90}" type="datetime1">
              <a:rPr lang="en-US" smtClean="0"/>
              <a:pPr/>
              <a:t>15;October;2015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0EEC0A-40E2-47AE-A8C4-FA6228B4149C}" type="datetime1">
              <a:rPr lang="en-US" smtClean="0"/>
              <a:pPr/>
              <a:t>15;October;2015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CCA886-43BF-438C-97DC-C57C2A3C23D5}" type="datetime1">
              <a:rPr lang="en-US" smtClean="0"/>
              <a:pPr/>
              <a:t>15;October;2015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2438400"/>
          </a:xfrm>
        </p:spPr>
        <p:txBody>
          <a:bodyPr>
            <a:noAutofit/>
          </a:bodyPr>
          <a:lstStyle/>
          <a:p>
            <a:pPr algn="ctr"/>
            <a:r>
              <a:rPr lang="en-US" sz="6600" dirty="0" smtClean="0">
                <a:latin typeface="Algerian" pitchFamily="82" charset="0"/>
              </a:rPr>
              <a:t>UV SPECTROSCOPY</a:t>
            </a:r>
            <a:endParaRPr lang="en-US" sz="6600" dirty="0">
              <a:latin typeface="Algerian" pitchFamily="82"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lstStyle/>
          <a:p>
            <a:pPr lvl="1" algn="l" rtl="0">
              <a:spcBef>
                <a:spcPct val="0"/>
              </a:spcBef>
            </a:pPr>
            <a:r>
              <a:rPr lang="en-US" sz="3600" kern="1200" dirty="0" smtClean="0">
                <a:effectLst>
                  <a:outerShdw blurRad="38100" dist="38100" dir="2700000" algn="tl">
                    <a:srgbClr val="000000">
                      <a:alpha val="43137"/>
                    </a:srgbClr>
                  </a:outerShdw>
                </a:effectLst>
                <a:latin typeface="Times New Roman"/>
                <a:cs typeface="Times New Roman"/>
              </a:rPr>
              <a:t>4) n → </a:t>
            </a:r>
            <a:r>
              <a:rPr lang="el-GR" sz="3600" kern="1200" dirty="0" smtClean="0">
                <a:effectLst>
                  <a:outerShdw blurRad="38100" dist="38100" dir="2700000" algn="tl">
                    <a:srgbClr val="000000">
                      <a:alpha val="43137"/>
                    </a:srgbClr>
                  </a:outerShdw>
                </a:effectLst>
                <a:latin typeface="Times New Roman"/>
                <a:cs typeface="Times New Roman"/>
              </a:rPr>
              <a:t>π</a:t>
            </a:r>
            <a:r>
              <a:rPr lang="en-US" sz="3600" kern="1200" dirty="0" smtClean="0">
                <a:effectLst>
                  <a:outerShdw blurRad="38100" dist="38100" dir="2700000" algn="tl">
                    <a:srgbClr val="000000">
                      <a:alpha val="43137"/>
                    </a:srgbClr>
                  </a:outerShdw>
                </a:effectLst>
                <a:latin typeface="Times New Roman"/>
                <a:cs typeface="Times New Roman"/>
              </a:rPr>
              <a:t>* transition</a:t>
            </a:r>
            <a:r>
              <a:rPr lang="en-US" sz="3600" kern="1200" dirty="0" smtClean="0">
                <a:effectLst>
                  <a:outerShdw blurRad="38100" dist="38100" dir="2700000" algn="tl">
                    <a:srgbClr val="000000">
                      <a:alpha val="43137"/>
                    </a:srgbClr>
                  </a:outerShdw>
                </a:effectLst>
              </a:rPr>
              <a:t/>
            </a:r>
            <a:br>
              <a:rPr lang="en-US" sz="3600" kern="1200" dirty="0" smtClean="0">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457200" y="1524000"/>
            <a:ext cx="8229600" cy="5105400"/>
          </a:xfrm>
        </p:spPr>
        <p:txBody>
          <a:bodyPr>
            <a:normAutofit lnSpcReduction="10000"/>
          </a:bodyPr>
          <a:lstStyle/>
          <a:p>
            <a:pPr marL="342900" lvl="0" indent="-342900" algn="just">
              <a:buFont typeface="Arial" pitchFamily="34" charset="0"/>
              <a:buChar char="•"/>
            </a:pPr>
            <a:r>
              <a:rPr lang="en-US" sz="3200" dirty="0" smtClean="0">
                <a:latin typeface="Arial Rounded MT Bold" pitchFamily="34" charset="0"/>
                <a:cs typeface="Times New Roman"/>
              </a:rPr>
              <a:t>An electron from non-bonding orbital is promoted to anti-bonding </a:t>
            </a:r>
            <a:r>
              <a:rPr lang="el-GR" sz="3200" dirty="0" smtClean="0">
                <a:cs typeface="Times New Roman"/>
              </a:rPr>
              <a:t>π</a:t>
            </a:r>
            <a:r>
              <a:rPr lang="en-US" sz="3200" dirty="0" smtClean="0">
                <a:latin typeface="Arial Rounded MT Bold" pitchFamily="34" charset="0"/>
                <a:cs typeface="Times New Roman"/>
              </a:rPr>
              <a:t>* orbital.</a:t>
            </a:r>
          </a:p>
          <a:p>
            <a:pPr marL="342900" lvl="0" indent="-342900" algn="just">
              <a:buClrTx/>
              <a:buSzTx/>
              <a:buFont typeface="Arial" pitchFamily="34" charset="0"/>
              <a:buChar char="•"/>
              <a:defRPr/>
            </a:pPr>
            <a:endParaRPr lang="en-US" sz="3200" dirty="0" smtClean="0">
              <a:latin typeface="Arial Rounded MT Bold" pitchFamily="34" charset="0"/>
              <a:cs typeface="Times New Roman"/>
            </a:endParaRPr>
          </a:p>
          <a:p>
            <a:pPr marL="342900" lvl="0" indent="-342900" algn="just">
              <a:buFont typeface="Arial" pitchFamily="34" charset="0"/>
              <a:buChar char="•"/>
            </a:pPr>
            <a:r>
              <a:rPr lang="en-US" sz="3200" dirty="0" smtClean="0">
                <a:latin typeface="Arial Rounded MT Bold" pitchFamily="34" charset="0"/>
                <a:cs typeface="Times New Roman"/>
              </a:rPr>
              <a:t>Compounds containing double bond involving hetero atoms (C=O, C≡N, N=O) undergo such transitions.</a:t>
            </a:r>
          </a:p>
          <a:p>
            <a:pPr marL="342900" lvl="0" indent="-342900" algn="just">
              <a:buFont typeface="Arial" pitchFamily="34" charset="0"/>
              <a:buChar char="•"/>
            </a:pPr>
            <a:endParaRPr lang="en-US" sz="3200" dirty="0" smtClean="0">
              <a:latin typeface="Arial Rounded MT Bold" pitchFamily="34" charset="0"/>
            </a:endParaRPr>
          </a:p>
          <a:p>
            <a:pPr marL="342900" lvl="0" indent="-342900" algn="just">
              <a:buFont typeface="Arial" pitchFamily="34" charset="0"/>
              <a:buChar char="•"/>
            </a:pPr>
            <a:r>
              <a:rPr lang="en-US" sz="3200" dirty="0" smtClean="0">
                <a:latin typeface="Arial Rounded MT Bold" pitchFamily="34" charset="0"/>
                <a:cs typeface="Times New Roman"/>
              </a:rPr>
              <a:t>n →</a:t>
            </a:r>
            <a:r>
              <a:rPr lang="en-US" sz="3200" dirty="0" smtClean="0">
                <a:effectLst>
                  <a:outerShdw blurRad="38100" dist="38100" dir="2700000" algn="tl">
                    <a:srgbClr val="000000">
                      <a:alpha val="43137"/>
                    </a:srgbClr>
                  </a:outerShdw>
                </a:effectLst>
                <a:latin typeface="Arial Rounded MT Bold" pitchFamily="34" charset="0"/>
                <a:cs typeface="Times New Roman"/>
              </a:rPr>
              <a:t> </a:t>
            </a:r>
            <a:r>
              <a:rPr lang="el-GR" sz="3200" dirty="0" smtClean="0">
                <a:cs typeface="Times New Roman"/>
              </a:rPr>
              <a:t>π</a:t>
            </a:r>
            <a:r>
              <a:rPr lang="en-US" sz="3200" dirty="0" smtClean="0">
                <a:latin typeface="Arial Rounded MT Bold" pitchFamily="34" charset="0"/>
                <a:cs typeface="Times New Roman"/>
              </a:rPr>
              <a:t>* transitions require minimum energy and show absorption at longer wavelength around 300 nm.</a:t>
            </a:r>
            <a:endParaRPr lang="en-US" sz="3200" dirty="0" smtClean="0">
              <a:latin typeface="Arial Rounded MT Bold"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3600" kern="1200" dirty="0" smtClean="0">
                <a:effectLst>
                  <a:outerShdw blurRad="38100" dist="38100" dir="2700000" algn="tl">
                    <a:srgbClr val="000000">
                      <a:alpha val="43137"/>
                    </a:srgbClr>
                  </a:outerShdw>
                </a:effectLst>
                <a:latin typeface="Times New Roman"/>
                <a:cs typeface="Times New Roman"/>
              </a:rPr>
              <a:t>5) </a:t>
            </a:r>
            <a:r>
              <a:rPr lang="el-GR" sz="3600" kern="1200" dirty="0" smtClean="0">
                <a:effectLst>
                  <a:outerShdw blurRad="38100" dist="38100" dir="2700000" algn="tl">
                    <a:srgbClr val="000000">
                      <a:alpha val="43137"/>
                    </a:srgbClr>
                  </a:outerShdw>
                </a:effectLst>
                <a:latin typeface="Times New Roman"/>
                <a:cs typeface="Times New Roman"/>
              </a:rPr>
              <a:t>σ</a:t>
            </a:r>
            <a:r>
              <a:rPr lang="en-US" sz="3600" kern="1200" dirty="0" smtClean="0">
                <a:effectLst>
                  <a:outerShdw blurRad="38100" dist="38100" dir="2700000" algn="tl">
                    <a:srgbClr val="000000">
                      <a:alpha val="43137"/>
                    </a:srgbClr>
                  </a:outerShdw>
                </a:effectLst>
                <a:latin typeface="Times New Roman"/>
                <a:cs typeface="Times New Roman"/>
              </a:rPr>
              <a:t> → </a:t>
            </a:r>
            <a:r>
              <a:rPr lang="el-GR" sz="3600" kern="1200" dirty="0" smtClean="0">
                <a:effectLst>
                  <a:outerShdw blurRad="38100" dist="38100" dir="2700000" algn="tl">
                    <a:srgbClr val="000000">
                      <a:alpha val="43137"/>
                    </a:srgbClr>
                  </a:outerShdw>
                </a:effectLst>
                <a:latin typeface="Times New Roman"/>
                <a:cs typeface="Times New Roman"/>
              </a:rPr>
              <a:t>π</a:t>
            </a:r>
            <a:r>
              <a:rPr lang="en-US" sz="3600" kern="1200" dirty="0" smtClean="0">
                <a:effectLst>
                  <a:outerShdw blurRad="38100" dist="38100" dir="2700000" algn="tl">
                    <a:srgbClr val="000000">
                      <a:alpha val="43137"/>
                    </a:srgbClr>
                  </a:outerShdw>
                </a:effectLst>
                <a:latin typeface="Times New Roman"/>
                <a:cs typeface="Times New Roman"/>
              </a:rPr>
              <a:t>* transition and </a:t>
            </a:r>
            <a:r>
              <a:rPr lang="el-GR" sz="3600" kern="1200" dirty="0" smtClean="0">
                <a:effectLst>
                  <a:outerShdw blurRad="38100" dist="38100" dir="2700000" algn="tl">
                    <a:srgbClr val="000000">
                      <a:alpha val="43137"/>
                    </a:srgbClr>
                  </a:outerShdw>
                </a:effectLst>
                <a:latin typeface="Times New Roman"/>
                <a:cs typeface="Times New Roman"/>
              </a:rPr>
              <a:t>π</a:t>
            </a:r>
            <a:r>
              <a:rPr lang="en-US" sz="3600" kern="1200" dirty="0" smtClean="0">
                <a:effectLst>
                  <a:outerShdw blurRad="38100" dist="38100" dir="2700000" algn="tl">
                    <a:srgbClr val="000000">
                      <a:alpha val="43137"/>
                    </a:srgbClr>
                  </a:outerShdw>
                </a:effectLst>
                <a:latin typeface="Times New Roman"/>
                <a:cs typeface="Times New Roman"/>
              </a:rPr>
              <a:t> → </a:t>
            </a:r>
            <a:r>
              <a:rPr lang="el-GR" sz="3600" kern="1200" dirty="0" smtClean="0">
                <a:effectLst>
                  <a:outerShdw blurRad="38100" dist="38100" dir="2700000" algn="tl">
                    <a:srgbClr val="000000">
                      <a:alpha val="43137"/>
                    </a:srgbClr>
                  </a:outerShdw>
                </a:effectLst>
                <a:latin typeface="Times New Roman"/>
                <a:cs typeface="Times New Roman"/>
              </a:rPr>
              <a:t>σ</a:t>
            </a:r>
            <a:r>
              <a:rPr lang="en-US" sz="3600" kern="1200" dirty="0" smtClean="0">
                <a:effectLst>
                  <a:outerShdw blurRad="38100" dist="38100" dir="2700000" algn="tl">
                    <a:srgbClr val="000000">
                      <a:alpha val="43137"/>
                    </a:srgbClr>
                  </a:outerShdw>
                </a:effectLst>
                <a:latin typeface="Times New Roman"/>
                <a:cs typeface="Times New Roman"/>
              </a:rPr>
              <a:t>* transition</a:t>
            </a:r>
            <a:r>
              <a:rPr lang="en-US" sz="3600" kern="1200" dirty="0" smtClean="0">
                <a:effectLst>
                  <a:outerShdw blurRad="38100" dist="38100" dir="2700000" algn="tl">
                    <a:srgbClr val="000000">
                      <a:alpha val="43137"/>
                    </a:srgbClr>
                  </a:outerShdw>
                </a:effectLst>
              </a:rPr>
              <a:t/>
            </a:r>
            <a:br>
              <a:rPr lang="en-US" sz="3600" kern="1200" dirty="0" smtClean="0">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normAutofit/>
          </a:bodyPr>
          <a:lstStyle/>
          <a:p>
            <a:pPr lvl="0"/>
            <a:r>
              <a:rPr lang="en-US" sz="3200" dirty="0" smtClean="0">
                <a:latin typeface="Arial Rounded MT Bold" pitchFamily="34" charset="0"/>
                <a:cs typeface="Times New Roman"/>
              </a:rPr>
              <a:t>These electronic transitions are forbidden transitions &amp; are only theoretically possible.</a:t>
            </a:r>
          </a:p>
          <a:p>
            <a:endParaRPr lang="en-US" sz="3200"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smtClean="0">
                <a:solidFill>
                  <a:srgbClr val="FF0000"/>
                </a:solidFill>
                <a:latin typeface="Algerian" pitchFamily="82" charset="0"/>
              </a:rPr>
              <a:t>INSTRUMENTATION</a:t>
            </a:r>
            <a:endParaRPr lang="en-US" dirty="0">
              <a:solidFill>
                <a:srgbClr val="FF0000"/>
              </a:solidFill>
              <a:latin typeface="Algerian" pitchFamily="82" charset="0"/>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pPr>
              <a:lnSpc>
                <a:spcPct val="90000"/>
              </a:lnSpc>
            </a:pPr>
            <a:r>
              <a:rPr lang="en-US" sz="2800" dirty="0" smtClean="0">
                <a:latin typeface="Arial Rounded MT Bold" pitchFamily="34" charset="0"/>
              </a:rPr>
              <a:t>Light </a:t>
            </a:r>
            <a:r>
              <a:rPr lang="en-US" sz="2800" dirty="0" smtClean="0">
                <a:latin typeface="Arial Rounded MT Bold" pitchFamily="34" charset="0"/>
              </a:rPr>
              <a:t>source- </a:t>
            </a:r>
            <a:r>
              <a:rPr lang="en-US" sz="2800" dirty="0" smtClean="0">
                <a:solidFill>
                  <a:schemeClr val="accent6">
                    <a:lumMod val="75000"/>
                  </a:schemeClr>
                </a:solidFill>
                <a:latin typeface="Arial Rounded MT Bold" pitchFamily="34" charset="0"/>
              </a:rPr>
              <a:t>deuterium lamp</a:t>
            </a:r>
            <a:endParaRPr lang="en-US" sz="2800" dirty="0" smtClean="0">
              <a:solidFill>
                <a:schemeClr val="accent6">
                  <a:lumMod val="75000"/>
                </a:schemeClr>
              </a:solidFill>
              <a:latin typeface="Arial Rounded MT Bold" pitchFamily="34" charset="0"/>
            </a:endParaRPr>
          </a:p>
          <a:p>
            <a:pPr>
              <a:lnSpc>
                <a:spcPct val="90000"/>
              </a:lnSpc>
            </a:pPr>
            <a:r>
              <a:rPr lang="en-US" sz="2800" dirty="0" smtClean="0">
                <a:latin typeface="Arial Rounded MT Bold" pitchFamily="34" charset="0"/>
              </a:rPr>
              <a:t>Wavelength selector – </a:t>
            </a:r>
            <a:r>
              <a:rPr lang="en-US" sz="2800" dirty="0" err="1" smtClean="0">
                <a:latin typeface="Arial Rounded MT Bold" pitchFamily="34" charset="0"/>
              </a:rPr>
              <a:t>monochromator</a:t>
            </a:r>
            <a:endParaRPr lang="en-US" sz="2800" dirty="0" smtClean="0">
              <a:latin typeface="Arial Rounded MT Bold" pitchFamily="34" charset="0"/>
            </a:endParaRPr>
          </a:p>
          <a:p>
            <a:pPr>
              <a:lnSpc>
                <a:spcPct val="90000"/>
              </a:lnSpc>
              <a:buNone/>
            </a:pPr>
            <a:r>
              <a:rPr lang="en-US" sz="2800" dirty="0" smtClean="0">
                <a:latin typeface="Arial Rounded MT Bold" pitchFamily="34" charset="0"/>
              </a:rPr>
              <a:t>                                     </a:t>
            </a:r>
            <a:r>
              <a:rPr lang="en-US" sz="2800" dirty="0" smtClean="0">
                <a:solidFill>
                  <a:schemeClr val="accent6">
                    <a:lumMod val="75000"/>
                  </a:schemeClr>
                </a:solidFill>
                <a:latin typeface="Arial Rounded MT Bold" pitchFamily="34" charset="0"/>
              </a:rPr>
              <a:t>Prism </a:t>
            </a:r>
            <a:r>
              <a:rPr lang="en-US" sz="2800" dirty="0" smtClean="0">
                <a:solidFill>
                  <a:schemeClr val="accent6">
                    <a:lumMod val="75000"/>
                  </a:schemeClr>
                </a:solidFill>
                <a:latin typeface="Arial Rounded MT Bold" pitchFamily="34" charset="0"/>
              </a:rPr>
              <a:t>and Grating</a:t>
            </a:r>
          </a:p>
          <a:p>
            <a:pPr>
              <a:lnSpc>
                <a:spcPct val="90000"/>
              </a:lnSpc>
            </a:pPr>
            <a:r>
              <a:rPr lang="en-US" sz="2800" dirty="0" smtClean="0">
                <a:latin typeface="Arial Rounded MT Bold" pitchFamily="34" charset="0"/>
              </a:rPr>
              <a:t>Sample holder- </a:t>
            </a:r>
            <a:r>
              <a:rPr lang="en-US" sz="2800" dirty="0" smtClean="0">
                <a:solidFill>
                  <a:schemeClr val="accent6">
                    <a:lumMod val="75000"/>
                  </a:schemeClr>
                </a:solidFill>
                <a:latin typeface="Arial Rounded MT Bold" pitchFamily="34" charset="0"/>
              </a:rPr>
              <a:t>quartz</a:t>
            </a:r>
          </a:p>
          <a:p>
            <a:pPr>
              <a:lnSpc>
                <a:spcPct val="90000"/>
              </a:lnSpc>
            </a:pPr>
            <a:r>
              <a:rPr lang="en-US" sz="2800" dirty="0" smtClean="0">
                <a:latin typeface="Arial Rounded MT Bold" pitchFamily="34" charset="0"/>
              </a:rPr>
              <a:t>Detector-</a:t>
            </a:r>
            <a:r>
              <a:rPr lang="en-US" sz="2800" dirty="0" smtClean="0">
                <a:solidFill>
                  <a:schemeClr val="accent6">
                    <a:lumMod val="75000"/>
                  </a:schemeClr>
                </a:solidFill>
                <a:latin typeface="Arial Rounded MT Bold" pitchFamily="34" charset="0"/>
              </a:rPr>
              <a:t>photomultiplier tube</a:t>
            </a:r>
          </a:p>
          <a:p>
            <a:pPr>
              <a:lnSpc>
                <a:spcPct val="90000"/>
              </a:lnSpc>
            </a:pPr>
            <a:r>
              <a:rPr lang="en-US" sz="2800" dirty="0" smtClean="0">
                <a:latin typeface="Arial Rounded MT Bold" pitchFamily="34" charset="0"/>
              </a:rPr>
              <a:t>Recorder-</a:t>
            </a:r>
            <a:r>
              <a:rPr lang="en-US" sz="2800" dirty="0" smtClean="0">
                <a:solidFill>
                  <a:schemeClr val="accent6">
                    <a:lumMod val="75000"/>
                  </a:schemeClr>
                </a:solidFill>
                <a:latin typeface="Arial Rounded MT Bold" pitchFamily="34" charset="0"/>
              </a:rPr>
              <a:t>moving coil meter, digital display, strip chart recorder</a:t>
            </a:r>
          </a:p>
          <a:p>
            <a:pPr>
              <a:lnSpc>
                <a:spcPct val="90000"/>
              </a:lnSpc>
            </a:pPr>
            <a:r>
              <a:rPr lang="en-US" sz="2800" dirty="0" smtClean="0">
                <a:solidFill>
                  <a:schemeClr val="tx1">
                    <a:lumMod val="95000"/>
                    <a:lumOff val="5000"/>
                  </a:schemeClr>
                </a:solidFill>
                <a:latin typeface="Arial Rounded MT Bold" pitchFamily="34" charset="0"/>
              </a:rPr>
              <a:t>UV spectrophotometers can be divided into two main classes</a:t>
            </a:r>
          </a:p>
          <a:p>
            <a:pPr algn="just">
              <a:lnSpc>
                <a:spcPct val="90000"/>
              </a:lnSpc>
              <a:buClr>
                <a:srgbClr val="C00000"/>
              </a:buClr>
              <a:buFont typeface="Wingdings" pitchFamily="2" charset="2"/>
              <a:buChar char="v"/>
            </a:pPr>
            <a:r>
              <a:rPr lang="en-US" sz="2800" dirty="0" smtClean="0">
                <a:solidFill>
                  <a:schemeClr val="tx1">
                    <a:lumMod val="95000"/>
                    <a:lumOff val="5000"/>
                  </a:schemeClr>
                </a:solidFill>
                <a:latin typeface="Arial Rounded MT Bold" pitchFamily="34" charset="0"/>
              </a:rPr>
              <a:t>Single </a:t>
            </a:r>
            <a:r>
              <a:rPr lang="en-US" sz="2800" dirty="0" smtClean="0">
                <a:solidFill>
                  <a:schemeClr val="tx1">
                    <a:lumMod val="95000"/>
                    <a:lumOff val="5000"/>
                  </a:schemeClr>
                </a:solidFill>
                <a:latin typeface="Arial Rounded MT Bold" pitchFamily="34" charset="0"/>
              </a:rPr>
              <a:t>beam UV spectrophotometer </a:t>
            </a:r>
          </a:p>
          <a:p>
            <a:pPr>
              <a:lnSpc>
                <a:spcPct val="90000"/>
              </a:lnSpc>
              <a:buClr>
                <a:srgbClr val="C00000"/>
              </a:buClr>
              <a:buFont typeface="Wingdings" pitchFamily="2" charset="2"/>
              <a:buChar char="v"/>
            </a:pPr>
            <a:r>
              <a:rPr lang="en-US" sz="2800" dirty="0" smtClean="0">
                <a:solidFill>
                  <a:schemeClr val="tx1">
                    <a:lumMod val="95000"/>
                    <a:lumOff val="5000"/>
                  </a:schemeClr>
                </a:solidFill>
                <a:latin typeface="Arial Rounded MT Bold" pitchFamily="34" charset="0"/>
              </a:rPr>
              <a:t> </a:t>
            </a:r>
            <a:r>
              <a:rPr lang="en-US" sz="2800" dirty="0" smtClean="0">
                <a:solidFill>
                  <a:schemeClr val="tx1">
                    <a:lumMod val="95000"/>
                    <a:lumOff val="5000"/>
                  </a:schemeClr>
                </a:solidFill>
                <a:latin typeface="Arial Rounded MT Bold" pitchFamily="34" charset="0"/>
              </a:rPr>
              <a:t>Double beam UV spectrophotometer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lgerian" pitchFamily="82" charset="0"/>
              </a:rPr>
              <a:t>LIGHT SOURCE</a:t>
            </a:r>
            <a:endParaRPr lang="en-US" sz="3600" dirty="0">
              <a:latin typeface="Algerian" pitchFamily="82" charset="0"/>
            </a:endParaRPr>
          </a:p>
        </p:txBody>
      </p:sp>
      <p:sp>
        <p:nvSpPr>
          <p:cNvPr id="3" name="Content Placeholder 2"/>
          <p:cNvSpPr>
            <a:spLocks noGrp="1"/>
          </p:cNvSpPr>
          <p:nvPr>
            <p:ph idx="1"/>
          </p:nvPr>
        </p:nvSpPr>
        <p:spPr/>
        <p:txBody>
          <a:bodyPr>
            <a:normAutofit lnSpcReduction="10000"/>
          </a:bodyPr>
          <a:lstStyle/>
          <a:p>
            <a:pPr algn="just">
              <a:buNone/>
            </a:pPr>
            <a:r>
              <a:rPr lang="en-US" sz="2800" dirty="0" smtClean="0"/>
              <a:t>   </a:t>
            </a:r>
            <a:r>
              <a:rPr lang="en-US" sz="3200" dirty="0" smtClean="0">
                <a:latin typeface="Arial Rounded MT Bold" pitchFamily="34" charset="0"/>
              </a:rPr>
              <a:t>It is important that the power of the radiation source does not change abruptly over its wavelength range. The electrical excitation of deuterium or hydrogen at low pressure produces a continuous UV spectrum. </a:t>
            </a:r>
          </a:p>
          <a:p>
            <a:pPr algn="just">
              <a:buNone/>
            </a:pPr>
            <a:r>
              <a:rPr lang="en-US" sz="3200" dirty="0" smtClean="0">
                <a:latin typeface="Arial Rounded MT Bold" pitchFamily="34" charset="0"/>
              </a:rPr>
              <a:t>   Both Deuterium and Hydrogen lamps emit radiation in the range 160 - 375 nm.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76400"/>
            <a:ext cx="8229600" cy="5181600"/>
          </a:xfrm>
        </p:spPr>
        <p:txBody>
          <a:bodyPr>
            <a:noAutofit/>
          </a:bodyPr>
          <a:lstStyle/>
          <a:p>
            <a:r>
              <a:rPr lang="en-US" sz="3200" dirty="0" smtClean="0">
                <a:latin typeface="Arial Rounded MT Bold" pitchFamily="34" charset="0"/>
              </a:rPr>
              <a:t>Hydrogen lamp(180-380 nm) </a:t>
            </a:r>
          </a:p>
          <a:p>
            <a:pPr algn="just"/>
            <a:r>
              <a:rPr lang="en-US" sz="3200" dirty="0" smtClean="0">
                <a:latin typeface="Arial Rounded MT Bold" pitchFamily="34" charset="0"/>
                <a:cs typeface="Arial" pitchFamily="34" charset="0"/>
              </a:rPr>
              <a:t>UV-Vis spectrophotometer have both deuterium &amp; tungsten lamps.</a:t>
            </a:r>
          </a:p>
          <a:p>
            <a:r>
              <a:rPr lang="en-US" sz="3200" dirty="0" smtClean="0">
                <a:latin typeface="Arial Rounded MT Bold" pitchFamily="34" charset="0"/>
              </a:rPr>
              <a:t>Deuterium lamp(180-380 nm)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8763000" cy="515112"/>
          </a:xfrm>
        </p:spPr>
        <p:txBody>
          <a:bodyPr>
            <a:normAutofit fontScale="90000"/>
          </a:bodyPr>
          <a:lstStyle/>
          <a:p>
            <a:r>
              <a:rPr lang="en-US" dirty="0" smtClean="0">
                <a:latin typeface="Algerian" pitchFamily="82" charset="0"/>
              </a:rPr>
              <a:t>FILTERS  OR  MONOCHROMATORS</a:t>
            </a:r>
            <a:endParaRPr lang="en-US" dirty="0">
              <a:latin typeface="Algerian" pitchFamily="82" charset="0"/>
            </a:endParaRPr>
          </a:p>
        </p:txBody>
      </p:sp>
      <p:sp>
        <p:nvSpPr>
          <p:cNvPr id="3" name="Content Placeholder 2"/>
          <p:cNvSpPr>
            <a:spLocks noGrp="1"/>
          </p:cNvSpPr>
          <p:nvPr>
            <p:ph idx="1"/>
          </p:nvPr>
        </p:nvSpPr>
        <p:spPr>
          <a:xfrm>
            <a:off x="457200" y="1066800"/>
            <a:ext cx="8229600" cy="5257800"/>
          </a:xfrm>
        </p:spPr>
        <p:txBody>
          <a:bodyPr/>
          <a:lstStyle/>
          <a:p>
            <a:r>
              <a:rPr lang="en-US" sz="2400" b="1" dirty="0" smtClean="0">
                <a:latin typeface="Arial" pitchFamily="34" charset="0"/>
                <a:cs typeface="Arial" pitchFamily="34" charset="0"/>
              </a:rPr>
              <a:t> </a:t>
            </a:r>
            <a:r>
              <a:rPr lang="en-US" sz="2800" dirty="0" smtClean="0">
                <a:latin typeface="Arial Rounded MT Bold" pitchFamily="34" charset="0"/>
                <a:cs typeface="Arial" pitchFamily="34" charset="0"/>
              </a:rPr>
              <a:t>All Monochromators contain the following component parts;</a:t>
            </a:r>
            <a:br>
              <a:rPr lang="en-US" sz="2800" dirty="0" smtClean="0">
                <a:latin typeface="Arial Rounded MT Bold" pitchFamily="34" charset="0"/>
                <a:cs typeface="Arial" pitchFamily="34" charset="0"/>
              </a:rPr>
            </a:br>
            <a:r>
              <a:rPr lang="en-US" sz="2800" dirty="0" smtClean="0">
                <a:latin typeface="Arial Rounded MT Bold" pitchFamily="34" charset="0"/>
                <a:cs typeface="Arial" pitchFamily="34" charset="0"/>
              </a:rPr>
              <a:t>• An entrance slit</a:t>
            </a:r>
            <a:br>
              <a:rPr lang="en-US" sz="2800" dirty="0" smtClean="0">
                <a:latin typeface="Arial Rounded MT Bold" pitchFamily="34" charset="0"/>
                <a:cs typeface="Arial" pitchFamily="34" charset="0"/>
              </a:rPr>
            </a:br>
            <a:r>
              <a:rPr lang="en-US" sz="2800" dirty="0" smtClean="0">
                <a:latin typeface="Arial Rounded MT Bold" pitchFamily="34" charset="0"/>
                <a:cs typeface="Arial" pitchFamily="34" charset="0"/>
              </a:rPr>
              <a:t>• A collimating lens</a:t>
            </a:r>
            <a:br>
              <a:rPr lang="en-US" sz="2800" dirty="0" smtClean="0">
                <a:latin typeface="Arial Rounded MT Bold" pitchFamily="34" charset="0"/>
                <a:cs typeface="Arial" pitchFamily="34" charset="0"/>
              </a:rPr>
            </a:br>
            <a:r>
              <a:rPr lang="en-US" sz="2800" dirty="0" smtClean="0">
                <a:latin typeface="Arial Rounded MT Bold" pitchFamily="34" charset="0"/>
                <a:cs typeface="Arial" pitchFamily="34" charset="0"/>
              </a:rPr>
              <a:t>• A dispersing device (a prism or a grating)</a:t>
            </a:r>
            <a:br>
              <a:rPr lang="en-US" sz="2800" dirty="0" smtClean="0">
                <a:latin typeface="Arial Rounded MT Bold" pitchFamily="34" charset="0"/>
                <a:cs typeface="Arial" pitchFamily="34" charset="0"/>
              </a:rPr>
            </a:br>
            <a:r>
              <a:rPr lang="en-US" sz="2800" dirty="0" smtClean="0">
                <a:latin typeface="Arial Rounded MT Bold" pitchFamily="34" charset="0"/>
                <a:cs typeface="Arial" pitchFamily="34" charset="0"/>
              </a:rPr>
              <a:t>• A focusing lens</a:t>
            </a:r>
            <a:br>
              <a:rPr lang="en-US" sz="2800" dirty="0" smtClean="0">
                <a:latin typeface="Arial Rounded MT Bold" pitchFamily="34" charset="0"/>
                <a:cs typeface="Arial" pitchFamily="34" charset="0"/>
              </a:rPr>
            </a:br>
            <a:r>
              <a:rPr lang="en-US" sz="2800" dirty="0" smtClean="0">
                <a:latin typeface="Arial Rounded MT Bold" pitchFamily="34" charset="0"/>
                <a:cs typeface="Arial" pitchFamily="34" charset="0"/>
              </a:rPr>
              <a:t>• An exit slit</a:t>
            </a:r>
            <a:endParaRPr lang="en-US" dirty="0">
              <a:latin typeface="Arial Rounded MT Bold" pitchFamily="34" charset="0"/>
            </a:endParaRPr>
          </a:p>
        </p:txBody>
      </p:sp>
      <p:pic>
        <p:nvPicPr>
          <p:cNvPr id="4" name="Picture 3" descr="http://teaching.shu.ac.uk/hwb/chemistry/tutorials/molspec/monograt.gif"/>
          <p:cNvPicPr>
            <a:picLocks noChangeAspect="1" noChangeArrowheads="1"/>
          </p:cNvPicPr>
          <p:nvPr/>
        </p:nvPicPr>
        <p:blipFill>
          <a:blip r:embed="rId2"/>
          <a:srcRect/>
          <a:stretch>
            <a:fillRect/>
          </a:stretch>
        </p:blipFill>
        <p:spPr bwMode="auto">
          <a:xfrm>
            <a:off x="685800" y="4114800"/>
            <a:ext cx="7924800" cy="2514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00912"/>
          </a:xfrm>
        </p:spPr>
        <p:txBody>
          <a:bodyPr/>
          <a:lstStyle/>
          <a:p>
            <a:r>
              <a:rPr lang="en-US" dirty="0" smtClean="0"/>
              <a:t>  </a:t>
            </a:r>
            <a:r>
              <a:rPr lang="en-US" dirty="0" smtClean="0">
                <a:latin typeface="Algerian" pitchFamily="82" charset="0"/>
              </a:rPr>
              <a:t>Grating</a:t>
            </a:r>
            <a:endParaRPr lang="en-US" dirty="0">
              <a:latin typeface="Algerian" pitchFamily="82" charset="0"/>
            </a:endParaRPr>
          </a:p>
        </p:txBody>
      </p:sp>
      <p:sp>
        <p:nvSpPr>
          <p:cNvPr id="3" name="Content Placeholder 2"/>
          <p:cNvSpPr>
            <a:spLocks noGrp="1"/>
          </p:cNvSpPr>
          <p:nvPr>
            <p:ph idx="1"/>
          </p:nvPr>
        </p:nvSpPr>
        <p:spPr>
          <a:xfrm>
            <a:off x="457200" y="2133600"/>
            <a:ext cx="8229600" cy="4191000"/>
          </a:xfrm>
        </p:spPr>
        <p:txBody>
          <a:bodyPr>
            <a:normAutofit/>
          </a:bodyPr>
          <a:lstStyle/>
          <a:p>
            <a:r>
              <a:rPr lang="en-US" sz="3200" dirty="0" smtClean="0">
                <a:latin typeface="Arial Rounded MT Bold" pitchFamily="34" charset="0"/>
              </a:rPr>
              <a:t>A grating is a reflective or </a:t>
            </a:r>
            <a:r>
              <a:rPr lang="en-US" sz="3200" dirty="0" err="1" smtClean="0">
                <a:latin typeface="Arial Rounded MT Bold" pitchFamily="34" charset="0"/>
              </a:rPr>
              <a:t>transmissive</a:t>
            </a:r>
            <a:r>
              <a:rPr lang="en-US" sz="3200" dirty="0" smtClean="0">
                <a:latin typeface="Arial Rounded MT Bold" pitchFamily="34" charset="0"/>
              </a:rPr>
              <a:t> optical component with a series of closely spaced, parallel, ruled grooves. The grating is coated with Al to make it reflective. A thin protective layer of silica (SiO</a:t>
            </a:r>
            <a:r>
              <a:rPr lang="en-US" sz="1800" dirty="0" smtClean="0">
                <a:latin typeface="Arial Rounded MT Bold" pitchFamily="34" charset="0"/>
              </a:rPr>
              <a:t>2</a:t>
            </a:r>
            <a:r>
              <a:rPr lang="en-US" sz="3200" dirty="0" smtClean="0">
                <a:latin typeface="Arial Rounded MT Bold" pitchFamily="34" charset="0"/>
              </a:rPr>
              <a:t>) on top of the Al protects the metal surface from </a:t>
            </a:r>
            <a:r>
              <a:rPr lang="en-US" sz="3200" dirty="0" err="1" smtClean="0">
                <a:latin typeface="Arial Rounded MT Bold" pitchFamily="34" charset="0"/>
              </a:rPr>
              <a:t>oxidising</a:t>
            </a:r>
            <a:r>
              <a:rPr lang="en-US" sz="3200" dirty="0" smtClean="0">
                <a:latin typeface="Arial Rounded MT Bold" pitchFamily="34" charset="0"/>
              </a:rPr>
              <a:t>, which would reduce its reflectivity.</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1"/>
            <a:ext cx="8229600" cy="5486400"/>
          </a:xfrm>
        </p:spPr>
        <p:txBody>
          <a:bodyPr/>
          <a:lstStyle/>
          <a:p>
            <a:pPr>
              <a:buFont typeface="Wingdings" pitchFamily="2" charset="2"/>
              <a:buChar char="q"/>
            </a:pPr>
            <a:r>
              <a:rPr lang="en-US" sz="3200" dirty="0" smtClean="0">
                <a:latin typeface="Algerian" pitchFamily="82" charset="0"/>
              </a:rPr>
              <a:t>Prisms-</a:t>
            </a:r>
          </a:p>
          <a:p>
            <a:r>
              <a:rPr lang="en-US" sz="2800" dirty="0" smtClean="0"/>
              <a:t>  -</a:t>
            </a:r>
            <a:r>
              <a:rPr lang="en-US" sz="3200" dirty="0" smtClean="0">
                <a:latin typeface="Arial Rounded MT Bold" pitchFamily="34" charset="0"/>
              </a:rPr>
              <a:t>Prism bends the monochromatic light.</a:t>
            </a:r>
          </a:p>
          <a:p>
            <a:r>
              <a:rPr lang="en-US" sz="3200" dirty="0" smtClean="0">
                <a:latin typeface="Arial Rounded MT Bold" pitchFamily="34" charset="0"/>
              </a:rPr>
              <a:t>  -Amount of deviation depends on wavelength</a:t>
            </a:r>
          </a:p>
          <a:p>
            <a:r>
              <a:rPr lang="en-US" sz="3200" dirty="0" smtClean="0">
                <a:latin typeface="Arial Rounded MT Bold" pitchFamily="34" charset="0"/>
              </a:rPr>
              <a:t>  -They produce non linear dispersion.</a:t>
            </a:r>
          </a:p>
          <a:p>
            <a:pPr>
              <a:buFont typeface="Wingdings" pitchFamily="2" charset="2"/>
              <a:buChar char="q"/>
            </a:pPr>
            <a:endParaRPr lang="en-US" sz="2800" dirty="0" smtClean="0"/>
          </a:p>
          <a:p>
            <a:endParaRPr lang="en-US" dirty="0"/>
          </a:p>
        </p:txBody>
      </p:sp>
      <p:pic>
        <p:nvPicPr>
          <p:cNvPr id="4" name="Picture 2"/>
          <p:cNvPicPr>
            <a:picLocks noChangeAspect="1" noChangeArrowheads="1"/>
          </p:cNvPicPr>
          <p:nvPr/>
        </p:nvPicPr>
        <p:blipFill>
          <a:blip r:embed="rId2"/>
          <a:srcRect/>
          <a:stretch>
            <a:fillRect/>
          </a:stretch>
        </p:blipFill>
        <p:spPr>
          <a:xfrm>
            <a:off x="457200" y="3886200"/>
            <a:ext cx="8229600" cy="26670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latin typeface="Algerian" pitchFamily="82" charset="0"/>
              </a:rPr>
              <a:t>SAMPLE  CONTAINERS  OR   SAMPLE CELLS</a:t>
            </a:r>
            <a:endParaRPr lang="en-US" dirty="0">
              <a:latin typeface="Algerian" pitchFamily="82" charset="0"/>
            </a:endParaRPr>
          </a:p>
        </p:txBody>
      </p:sp>
      <p:sp>
        <p:nvSpPr>
          <p:cNvPr id="3" name="Content Placeholder 2"/>
          <p:cNvSpPr>
            <a:spLocks noGrp="1"/>
          </p:cNvSpPr>
          <p:nvPr>
            <p:ph idx="1"/>
          </p:nvPr>
        </p:nvSpPr>
        <p:spPr/>
        <p:txBody>
          <a:bodyPr>
            <a:normAutofit/>
          </a:bodyPr>
          <a:lstStyle/>
          <a:p>
            <a:pPr>
              <a:buNone/>
            </a:pPr>
            <a:r>
              <a:rPr lang="en-US" sz="3200" dirty="0" smtClean="0">
                <a:latin typeface="Arial Rounded MT Bold" pitchFamily="34" charset="0"/>
                <a:cs typeface="Arial" pitchFamily="34" charset="0"/>
              </a:rPr>
              <a:t>A variety of sample cells available for UV region. The choice of sample cell is based on</a:t>
            </a:r>
            <a:br>
              <a:rPr lang="en-US" sz="3200" dirty="0" smtClean="0">
                <a:latin typeface="Arial Rounded MT Bold" pitchFamily="34" charset="0"/>
                <a:cs typeface="Arial" pitchFamily="34" charset="0"/>
              </a:rPr>
            </a:br>
            <a:r>
              <a:rPr lang="en-US" sz="3200" dirty="0" smtClean="0">
                <a:latin typeface="Arial Rounded MT Bold" pitchFamily="34" charset="0"/>
                <a:cs typeface="Arial" pitchFamily="34" charset="0"/>
              </a:rPr>
              <a:t>a) the path length, shape, size</a:t>
            </a:r>
            <a:br>
              <a:rPr lang="en-US" sz="3200" dirty="0" smtClean="0">
                <a:latin typeface="Arial Rounded MT Bold" pitchFamily="34" charset="0"/>
                <a:cs typeface="Arial" pitchFamily="34" charset="0"/>
              </a:rPr>
            </a:br>
            <a:r>
              <a:rPr lang="en-US" sz="3200" dirty="0" smtClean="0">
                <a:latin typeface="Arial Rounded MT Bold" pitchFamily="34" charset="0"/>
                <a:cs typeface="Arial" pitchFamily="34" charset="0"/>
              </a:rPr>
              <a:t>b) the transmission characteristics at the desired wavelength</a:t>
            </a:r>
            <a:br>
              <a:rPr lang="en-US" sz="3200" dirty="0" smtClean="0">
                <a:latin typeface="Arial Rounded MT Bold" pitchFamily="34" charset="0"/>
                <a:cs typeface="Arial" pitchFamily="34" charset="0"/>
              </a:rPr>
            </a:br>
            <a:r>
              <a:rPr lang="en-US" sz="3200" dirty="0" smtClean="0">
                <a:latin typeface="Arial Rounded MT Bold" pitchFamily="34" charset="0"/>
                <a:cs typeface="Arial" pitchFamily="34" charset="0"/>
              </a:rPr>
              <a:t>c) the relative expense</a:t>
            </a:r>
          </a:p>
          <a:p>
            <a:pPr>
              <a:buNone/>
            </a:pPr>
            <a:endParaRPr lang="en-US" sz="28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3539430"/>
          </a:xfrm>
          <a:prstGeom prst="rect">
            <a:avLst/>
          </a:prstGeom>
        </p:spPr>
        <p:txBody>
          <a:bodyPr wrap="square">
            <a:spAutoFit/>
          </a:bodyPr>
          <a:lstStyle/>
          <a:p>
            <a:pPr algn="just"/>
            <a:r>
              <a:rPr lang="en-US" sz="3200" dirty="0" smtClean="0">
                <a:latin typeface="Arial Rounded MT Bold" pitchFamily="34" charset="0"/>
                <a:cs typeface="Arial" pitchFamily="34" charset="0"/>
              </a:rPr>
              <a:t>The cell holding the sample should be transparent to the wavelength region to be recorded. Quartz or fused silica cuvettes are required for spectroscopy in the UV region. The thickness of the cell is generally 1 cm. cells may be rectangular in shape or cylindrical with flat ends</a:t>
            </a:r>
            <a:r>
              <a:rPr lang="en-US" sz="3200" dirty="0" smtClean="0">
                <a:cs typeface="Arial" pitchFamily="34" charset="0"/>
              </a:rPr>
              <a:t>. </a:t>
            </a:r>
          </a:p>
        </p:txBody>
      </p:sp>
      <p:pic>
        <p:nvPicPr>
          <p:cNvPr id="3" name="Picture 53" descr="makro"/>
          <p:cNvPicPr>
            <a:picLocks noChangeAspect="1" noChangeArrowheads="1"/>
          </p:cNvPicPr>
          <p:nvPr/>
        </p:nvPicPr>
        <p:blipFill>
          <a:blip r:embed="rId2"/>
          <a:srcRect/>
          <a:stretch>
            <a:fillRect/>
          </a:stretch>
        </p:blipFill>
        <p:spPr bwMode="auto">
          <a:xfrm>
            <a:off x="5562600" y="3733800"/>
            <a:ext cx="2590800" cy="3124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algn="ctr"/>
            <a:r>
              <a:rPr lang="en-US" dirty="0" smtClean="0">
                <a:latin typeface="Algerian" pitchFamily="82" charset="0"/>
              </a:rPr>
              <a:t>Principle</a:t>
            </a:r>
            <a:endParaRPr lang="en-US" dirty="0">
              <a:latin typeface="Algerian" pitchFamily="82" charset="0"/>
            </a:endParaRPr>
          </a:p>
        </p:txBody>
      </p:sp>
      <p:sp>
        <p:nvSpPr>
          <p:cNvPr id="3" name="Content Placeholder 2"/>
          <p:cNvSpPr>
            <a:spLocks noGrp="1"/>
          </p:cNvSpPr>
          <p:nvPr>
            <p:ph idx="1"/>
          </p:nvPr>
        </p:nvSpPr>
        <p:spPr>
          <a:xfrm>
            <a:off x="457200" y="1295400"/>
            <a:ext cx="8229600" cy="4495800"/>
          </a:xfrm>
        </p:spPr>
        <p:txBody>
          <a:bodyPr>
            <a:noAutofit/>
          </a:bodyPr>
          <a:lstStyle/>
          <a:p>
            <a:pPr algn="just"/>
            <a:r>
              <a:rPr lang="en-US" sz="3200" dirty="0" smtClean="0">
                <a:latin typeface="Arial Rounded MT Bold" pitchFamily="34" charset="0"/>
              </a:rPr>
              <a:t>The UV radiation region extends from </a:t>
            </a:r>
            <a:r>
              <a:rPr lang="en-US" sz="3200" dirty="0" smtClean="0">
                <a:latin typeface="Arial Rounded MT Bold" pitchFamily="34" charset="0"/>
              </a:rPr>
              <a:t>200 </a:t>
            </a:r>
            <a:r>
              <a:rPr lang="en-US" sz="3200" dirty="0" smtClean="0">
                <a:latin typeface="Arial Rounded MT Bold" pitchFamily="34" charset="0"/>
              </a:rPr>
              <a:t>nm to 400 nm.</a:t>
            </a:r>
          </a:p>
          <a:p>
            <a:pPr algn="ctr">
              <a:buNone/>
            </a:pPr>
            <a:r>
              <a:rPr lang="en-US" sz="3200" dirty="0" smtClean="0">
                <a:latin typeface="Arial Rounded MT Bold" pitchFamily="34" charset="0"/>
              </a:rPr>
              <a:t>         Near UV Region: 200 nm to 400 nm</a:t>
            </a:r>
          </a:p>
          <a:p>
            <a:pPr algn="ctr">
              <a:buNone/>
            </a:pPr>
            <a:r>
              <a:rPr lang="en-US" sz="3200" dirty="0" smtClean="0">
                <a:latin typeface="Arial Rounded MT Bold" pitchFamily="34" charset="0"/>
              </a:rPr>
              <a:t>Far UV Region: below 200 nm</a:t>
            </a:r>
          </a:p>
          <a:p>
            <a:pPr algn="just"/>
            <a:r>
              <a:rPr lang="en-US" sz="3200" dirty="0" smtClean="0">
                <a:latin typeface="Arial Rounded MT Bold" pitchFamily="34" charset="0"/>
              </a:rPr>
              <a:t>Far UV spectroscopy is studied under vacuum condition.</a:t>
            </a:r>
          </a:p>
          <a:p>
            <a:pPr algn="just">
              <a:buNone/>
            </a:pPr>
            <a:endParaRPr lang="en-US" sz="3200" dirty="0" smtClean="0">
              <a:latin typeface="Arial Rounded MT Bold" pitchFamily="34" charset="0"/>
            </a:endParaRPr>
          </a:p>
          <a:p>
            <a:pPr>
              <a:buNone/>
            </a:pPr>
            <a:endParaRPr lang="en-US" sz="3200"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sz="5400" dirty="0" smtClean="0">
                <a:latin typeface="Algerian" pitchFamily="82" charset="0"/>
              </a:rPr>
              <a:t>DETECTORS</a:t>
            </a:r>
            <a:endParaRPr lang="en-US" dirty="0">
              <a:latin typeface="Algerian" pitchFamily="82" charset="0"/>
            </a:endParaRPr>
          </a:p>
        </p:txBody>
      </p:sp>
      <p:sp>
        <p:nvSpPr>
          <p:cNvPr id="3" name="Content Placeholder 2"/>
          <p:cNvSpPr>
            <a:spLocks noGrp="1"/>
          </p:cNvSpPr>
          <p:nvPr>
            <p:ph idx="1"/>
          </p:nvPr>
        </p:nvSpPr>
        <p:spPr>
          <a:xfrm>
            <a:off x="0" y="1219200"/>
            <a:ext cx="9144000" cy="5486400"/>
          </a:xfrm>
        </p:spPr>
        <p:txBody>
          <a:bodyPr>
            <a:noAutofit/>
          </a:bodyPr>
          <a:lstStyle/>
          <a:p>
            <a:pPr>
              <a:buClr>
                <a:schemeClr val="tx1"/>
              </a:buClr>
              <a:buSzPct val="100000"/>
              <a:buNone/>
              <a:defRPr/>
            </a:pPr>
            <a:r>
              <a:rPr lang="en-US" sz="3200" dirty="0" smtClean="0">
                <a:latin typeface="Arial Rounded MT Bold" pitchFamily="34" charset="0"/>
                <a:cs typeface="Arial" pitchFamily="34" charset="0"/>
              </a:rPr>
              <a:t>Three common types of detectors are used</a:t>
            </a:r>
          </a:p>
          <a:p>
            <a:pPr marL="571500" indent="-571500">
              <a:buClr>
                <a:schemeClr val="tx1"/>
              </a:buClr>
              <a:buSzPct val="100000"/>
              <a:buFont typeface="+mj-lt"/>
              <a:buAutoNum type="romanUcPeriod"/>
              <a:defRPr/>
            </a:pPr>
            <a:r>
              <a:rPr lang="en-US" sz="3200" dirty="0" smtClean="0">
                <a:latin typeface="Arial Rounded MT Bold" pitchFamily="34" charset="0"/>
                <a:cs typeface="Arial" pitchFamily="34" charset="0"/>
              </a:rPr>
              <a:t>Barrier layer  cell </a:t>
            </a:r>
          </a:p>
          <a:p>
            <a:pPr marL="571500" indent="-571500">
              <a:buClr>
                <a:schemeClr val="tx1"/>
              </a:buClr>
              <a:buSzPct val="100000"/>
              <a:buFont typeface="+mj-lt"/>
              <a:buAutoNum type="romanUcPeriod"/>
              <a:defRPr/>
            </a:pPr>
            <a:r>
              <a:rPr lang="en-US" sz="3200" dirty="0" smtClean="0">
                <a:latin typeface="Arial Rounded MT Bold" pitchFamily="34" charset="0"/>
                <a:cs typeface="Arial" pitchFamily="34" charset="0"/>
              </a:rPr>
              <a:t>Photo multiplier tube  </a:t>
            </a:r>
          </a:p>
          <a:p>
            <a:pPr marL="571500" indent="-571500">
              <a:buClr>
                <a:schemeClr val="tx1"/>
              </a:buClr>
              <a:buSzPct val="100000"/>
              <a:buFont typeface="+mj-lt"/>
              <a:buAutoNum type="romanUcPeriod" startAt="3"/>
              <a:defRPr/>
            </a:pPr>
            <a:r>
              <a:rPr lang="en-US" sz="3200" dirty="0" smtClean="0">
                <a:latin typeface="Arial Rounded MT Bold" pitchFamily="34" charset="0"/>
                <a:cs typeface="Arial" pitchFamily="34" charset="0"/>
              </a:rPr>
              <a:t> Photo emissive cells  </a:t>
            </a:r>
          </a:p>
          <a:p>
            <a:pPr marL="571500" indent="-571500">
              <a:buClr>
                <a:schemeClr val="tx1"/>
              </a:buClr>
              <a:buSzPct val="100000"/>
              <a:buNone/>
              <a:defRPr/>
            </a:pPr>
            <a:r>
              <a:rPr lang="en-US" sz="3200" dirty="0" smtClean="0">
                <a:latin typeface="Arial Rounded MT Bold" pitchFamily="34" charset="0"/>
                <a:cs typeface="Arial" pitchFamily="34" charset="0"/>
              </a:rPr>
              <a:t>       I. </a:t>
            </a:r>
            <a:r>
              <a:rPr lang="en-US" sz="3200" b="1" dirty="0" smtClean="0">
                <a:latin typeface="Arial Rounded MT Bold" pitchFamily="34" charset="0"/>
                <a:cs typeface="Arial" pitchFamily="34" charset="0"/>
              </a:rPr>
              <a:t>Barrier layer cells </a:t>
            </a:r>
          </a:p>
          <a:p>
            <a:pPr marL="571500" indent="-571500">
              <a:buClr>
                <a:schemeClr val="tx1"/>
              </a:buClr>
              <a:buSzPct val="100000"/>
              <a:buNone/>
              <a:defRPr/>
            </a:pPr>
            <a:r>
              <a:rPr lang="en-US" sz="3200" dirty="0" smtClean="0">
                <a:latin typeface="Arial Rounded MT Bold" pitchFamily="34" charset="0"/>
                <a:cs typeface="Arial" pitchFamily="34" charset="0"/>
              </a:rPr>
              <a:t>        It consist of flat Cu or Fe electrode on which semiconductor such as selenium is deposited. On the selenium a thin layer of silver or gold is sputtered over the surface.</a:t>
            </a:r>
            <a:endParaRPr lang="en-US" sz="3200"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762000" y="2286000"/>
            <a:ext cx="4800600" cy="2286000"/>
          </a:xfrm>
          <a:prstGeom prst="rect">
            <a:avLst/>
          </a:prstGeom>
          <a:noFill/>
          <a:ln w="9525">
            <a:noFill/>
            <a:miter lim="800000"/>
            <a:headEnd/>
            <a:tailEnd/>
          </a:ln>
        </p:spPr>
      </p:pic>
      <p:sp>
        <p:nvSpPr>
          <p:cNvPr id="3" name="Rectangle 2"/>
          <p:cNvSpPr/>
          <p:nvPr/>
        </p:nvSpPr>
        <p:spPr>
          <a:xfrm>
            <a:off x="5943600" y="609600"/>
            <a:ext cx="2000264" cy="1714512"/>
          </a:xfrm>
          <a:prstGeom prst="rect">
            <a:avLst/>
          </a:prstGeom>
          <a:solidFill>
            <a:schemeClr val="accent5">
              <a:lumMod val="75000"/>
            </a:schemeClr>
          </a:solidFill>
          <a:ln w="34925">
            <a:solidFill>
              <a:srgbClr val="FFFFFF"/>
            </a:solidFill>
          </a:ln>
          <a:effectLst>
            <a:outerShdw blurRad="533400" dir="900000" sx="132000" sy="132000" algn="ctr">
              <a:schemeClr val="tx1">
                <a:lumMod val="75000"/>
                <a:lumOff val="25000"/>
                <a:alpha val="65000"/>
              </a:schemeClr>
            </a:outerShdw>
          </a:effectLst>
          <a:scene3d>
            <a:camera prst="perspectiveFront" fov="3300000">
              <a:rot lat="18600000" lon="19200000" rev="3000000"/>
            </a:camera>
            <a:lightRig rig="threePt" dir="t"/>
          </a:scene3d>
          <a:sp3d z="-38100" extrusionH="368300" contourW="12700" prstMaterial="dkEdge">
            <a:bevelT w="260350" h="285750" prst="softRound"/>
            <a:bevelB w="139700" h="0" prst="softRound"/>
            <a:extrusionClr>
              <a:schemeClr val="tx1">
                <a:lumMod val="75000"/>
                <a:lumOff val="25000"/>
              </a:schemeClr>
            </a:extrusionClr>
            <a:contourClr>
              <a:schemeClr val="accent4">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2"/>
          <a:srcRect/>
          <a:stretch>
            <a:fillRect/>
          </a:stretch>
        </p:blipFill>
        <p:spPr bwMode="auto">
          <a:xfrm>
            <a:off x="5272087" y="3657600"/>
            <a:ext cx="3871913" cy="3009900"/>
          </a:xfrm>
          <a:prstGeom prst="rect">
            <a:avLst/>
          </a:prstGeom>
          <a:noFill/>
          <a:ln w="9525">
            <a:noFill/>
            <a:miter lim="800000"/>
            <a:headEnd/>
            <a:tailEnd/>
          </a:ln>
        </p:spPr>
      </p:pic>
      <p:sp>
        <p:nvSpPr>
          <p:cNvPr id="3" name="Rectangle 2"/>
          <p:cNvSpPr/>
          <p:nvPr/>
        </p:nvSpPr>
        <p:spPr>
          <a:xfrm>
            <a:off x="533400" y="762000"/>
            <a:ext cx="5638799" cy="584775"/>
          </a:xfrm>
          <a:prstGeom prst="rect">
            <a:avLst/>
          </a:prstGeom>
        </p:spPr>
        <p:txBody>
          <a:bodyPr wrap="square">
            <a:spAutoFit/>
          </a:bodyPr>
          <a:lstStyle/>
          <a:p>
            <a:r>
              <a:rPr lang="en-US" sz="3200" b="1" dirty="0" smtClean="0">
                <a:latin typeface="Algerian" pitchFamily="82" charset="0"/>
                <a:cs typeface="Arial" pitchFamily="34" charset="0"/>
              </a:rPr>
              <a:t>II. Photomultiplier Tube</a:t>
            </a:r>
            <a:endParaRPr lang="en-US" sz="3200" b="1" dirty="0">
              <a:latin typeface="Algerian" pitchFamily="82" charset="0"/>
            </a:endParaRPr>
          </a:p>
        </p:txBody>
      </p:sp>
      <p:sp>
        <p:nvSpPr>
          <p:cNvPr id="4" name="Rectangle 3"/>
          <p:cNvSpPr/>
          <p:nvPr/>
        </p:nvSpPr>
        <p:spPr>
          <a:xfrm>
            <a:off x="0" y="1371600"/>
            <a:ext cx="8382000" cy="2554545"/>
          </a:xfrm>
          <a:prstGeom prst="rect">
            <a:avLst/>
          </a:prstGeom>
        </p:spPr>
        <p:txBody>
          <a:bodyPr wrap="square">
            <a:spAutoFit/>
          </a:bodyPr>
          <a:lstStyle/>
          <a:p>
            <a:r>
              <a:rPr lang="en-US" sz="3200" dirty="0" smtClean="0">
                <a:latin typeface="Arial Rounded MT Bold" pitchFamily="34" charset="0"/>
              </a:rPr>
              <a:t>Diagram of a photomultiplier tube with 9 dynodes. Amplification of the signal occurs at each dynode, which is approximately 90 volts more positive than the previous dynode.</a:t>
            </a:r>
            <a:endParaRPr lang="en-US" sz="3200" dirty="0">
              <a:latin typeface="Arial Rounded MT Bold"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1"/>
            <a:ext cx="8534400" cy="5562600"/>
          </a:xfrm>
        </p:spPr>
        <p:txBody>
          <a:bodyPr>
            <a:normAutofit/>
          </a:bodyPr>
          <a:lstStyle/>
          <a:p>
            <a:pPr>
              <a:buNone/>
            </a:pPr>
            <a:r>
              <a:rPr lang="en-US" sz="3200" b="1" dirty="0" smtClean="0">
                <a:latin typeface="Algerian" pitchFamily="82" charset="0"/>
              </a:rPr>
              <a:t>III. </a:t>
            </a:r>
            <a:r>
              <a:rPr lang="en-US" sz="3200" b="1" dirty="0" smtClean="0">
                <a:latin typeface="Algerian" pitchFamily="82" charset="0"/>
              </a:rPr>
              <a:t>Photo emissive </a:t>
            </a:r>
            <a:r>
              <a:rPr lang="en-US" sz="3200" b="1" dirty="0" smtClean="0">
                <a:latin typeface="Algerian" pitchFamily="82" charset="0"/>
              </a:rPr>
              <a:t>cell</a:t>
            </a:r>
          </a:p>
          <a:p>
            <a:r>
              <a:rPr lang="en-US" sz="3200" dirty="0" smtClean="0">
                <a:latin typeface="Arial Rounded MT Bold" pitchFamily="34" charset="0"/>
              </a:rPr>
              <a:t>It consists of cathode coated with </a:t>
            </a:r>
            <a:r>
              <a:rPr lang="en-US" sz="3200" dirty="0" smtClean="0">
                <a:latin typeface="Arial Rounded MT Bold" pitchFamily="34" charset="0"/>
              </a:rPr>
              <a:t>photo emissive </a:t>
            </a:r>
            <a:r>
              <a:rPr lang="en-US" sz="3200" dirty="0" smtClean="0">
                <a:latin typeface="Arial Rounded MT Bold" pitchFamily="34" charset="0"/>
              </a:rPr>
              <a:t>material like cesium oxide or potassium oxide or silver oxide.  </a:t>
            </a:r>
          </a:p>
          <a:p>
            <a:r>
              <a:rPr lang="en-US" sz="3200" dirty="0" smtClean="0">
                <a:latin typeface="Arial Rounded MT Bold" pitchFamily="34" charset="0"/>
              </a:rPr>
              <a:t>A metal ring is inserted near the cathode acts as  anode.</a:t>
            </a:r>
          </a:p>
          <a:p>
            <a:r>
              <a:rPr lang="en-US" sz="3200" dirty="0" smtClean="0">
                <a:latin typeface="Arial Rounded MT Bold" pitchFamily="34" charset="0"/>
              </a:rPr>
              <a:t> The interior of the bulb is evacuated or may be filled with an inert gas at low pressure (i.e. argon ).</a:t>
            </a:r>
          </a:p>
          <a:p>
            <a:endParaRPr lang="en-US" sz="3200"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1219201"/>
            <a:ext cx="7848600" cy="5105400"/>
          </a:xfrm>
        </p:spPr>
        <p:txBody>
          <a:bodyPr/>
          <a:lstStyle/>
          <a:p>
            <a:r>
              <a:rPr lang="en-US" sz="3200" dirty="0" smtClean="0">
                <a:latin typeface="Arial Rounded MT Bold" pitchFamily="34" charset="0"/>
              </a:rPr>
              <a:t>When light, penetrating the bulb, falls on the sensitive layer, electrons are emitted, thereby causing a current to flow through an outside circuit, this current is amplified by electronic means and is taken as a measure of the light striking the photosensitive surface.</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1"/>
            <a:ext cx="8229600" cy="5715000"/>
          </a:xfrm>
        </p:spPr>
        <p:txBody>
          <a:bodyPr>
            <a:normAutofit lnSpcReduction="10000"/>
          </a:bodyPr>
          <a:lstStyle/>
          <a:p>
            <a:pPr>
              <a:buNone/>
            </a:pPr>
            <a:r>
              <a:rPr lang="en-US" b="1" dirty="0" smtClean="0"/>
              <a:t> </a:t>
            </a:r>
            <a:r>
              <a:rPr lang="en-US" sz="3200" b="1" dirty="0" smtClean="0">
                <a:latin typeface="Algerian" pitchFamily="82" charset="0"/>
              </a:rPr>
              <a:t>IV. Silicon Diode transducers</a:t>
            </a:r>
            <a:endParaRPr lang="en-US" sz="3200" dirty="0" smtClean="0">
              <a:latin typeface="Algerian" pitchFamily="82" charset="0"/>
            </a:endParaRPr>
          </a:p>
          <a:p>
            <a:r>
              <a:rPr lang="en-US" sz="3200" dirty="0" smtClean="0">
                <a:latin typeface="Arial Rounded MT Bold" pitchFamily="34" charset="0"/>
              </a:rPr>
              <a:t>It consists of a reverse-biased </a:t>
            </a:r>
            <a:r>
              <a:rPr lang="en-US" sz="3200" dirty="0" err="1" smtClean="0">
                <a:latin typeface="Arial Rounded MT Bold" pitchFamily="34" charset="0"/>
              </a:rPr>
              <a:t>pn</a:t>
            </a:r>
            <a:r>
              <a:rPr lang="en-US" sz="3200" dirty="0" smtClean="0">
                <a:latin typeface="Arial Rounded MT Bold" pitchFamily="34" charset="0"/>
              </a:rPr>
              <a:t> </a:t>
            </a:r>
            <a:r>
              <a:rPr lang="en-US" sz="3200" dirty="0" smtClean="0">
                <a:latin typeface="Arial Rounded MT Bold" pitchFamily="34" charset="0"/>
              </a:rPr>
              <a:t>junction </a:t>
            </a:r>
            <a:r>
              <a:rPr lang="en-US" sz="3200" dirty="0" smtClean="0">
                <a:latin typeface="Arial Rounded MT Bold" pitchFamily="34" charset="0"/>
              </a:rPr>
              <a:t>formed on a silicon chip. </a:t>
            </a:r>
          </a:p>
          <a:p>
            <a:r>
              <a:rPr lang="en-US" sz="3200" dirty="0" smtClean="0">
                <a:latin typeface="Arial Rounded MT Bold" pitchFamily="34" charset="0"/>
              </a:rPr>
              <a:t>The reverse bias creates a depletion layer that reduces the conductance to nearly zero. </a:t>
            </a:r>
          </a:p>
          <a:p>
            <a:r>
              <a:rPr lang="en-US" sz="3200" dirty="0" smtClean="0">
                <a:latin typeface="Arial Rounded MT Bold" pitchFamily="34" charset="0"/>
              </a:rPr>
              <a:t>If radiation is allowed to fall on the chips holes, electrons are formed in the depletion layer and swept through the device to produce a current that is proportional to the radiant power.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3429000"/>
            <a:ext cx="2286000" cy="1295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419600" y="3429000"/>
            <a:ext cx="2590800" cy="1295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utoShape 2"/>
          <p:cNvSpPr>
            <a:spLocks noChangeArrowheads="1"/>
          </p:cNvSpPr>
          <p:nvPr/>
        </p:nvSpPr>
        <p:spPr bwMode="auto">
          <a:xfrm>
            <a:off x="7010400" y="3810000"/>
            <a:ext cx="609600" cy="609600"/>
          </a:xfrm>
          <a:prstGeom prst="flowChartDelay">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Oval 3"/>
          <p:cNvSpPr>
            <a:spLocks noChangeArrowheads="1"/>
          </p:cNvSpPr>
          <p:nvPr/>
        </p:nvSpPr>
        <p:spPr bwMode="auto">
          <a:xfrm>
            <a:off x="6248400" y="4267200"/>
            <a:ext cx="3429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Oval 4"/>
          <p:cNvSpPr>
            <a:spLocks noChangeArrowheads="1"/>
          </p:cNvSpPr>
          <p:nvPr/>
        </p:nvSpPr>
        <p:spPr bwMode="auto">
          <a:xfrm>
            <a:off x="4495800" y="3810000"/>
            <a:ext cx="3429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Oval 5"/>
          <p:cNvSpPr>
            <a:spLocks noChangeArrowheads="1"/>
          </p:cNvSpPr>
          <p:nvPr/>
        </p:nvSpPr>
        <p:spPr bwMode="auto">
          <a:xfrm>
            <a:off x="3124200" y="4191000"/>
            <a:ext cx="3429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Oval 6"/>
          <p:cNvSpPr>
            <a:spLocks noChangeArrowheads="1"/>
          </p:cNvSpPr>
          <p:nvPr/>
        </p:nvSpPr>
        <p:spPr bwMode="auto">
          <a:xfrm>
            <a:off x="3810000" y="3657600"/>
            <a:ext cx="3429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7"/>
          <p:cNvSpPr>
            <a:spLocks noChangeArrowheads="1"/>
          </p:cNvSpPr>
          <p:nvPr/>
        </p:nvSpPr>
        <p:spPr bwMode="auto">
          <a:xfrm>
            <a:off x="2590800" y="3733800"/>
            <a:ext cx="3429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11"/>
          <p:cNvSpPr/>
          <p:nvPr/>
        </p:nvSpPr>
        <p:spPr>
          <a:xfrm>
            <a:off x="6172200" y="38100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486400" y="41148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00600" y="41148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105400" y="4419600"/>
            <a:ext cx="2286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5"/>
          <p:cNvSpPr>
            <a:spLocks noChangeArrowheads="1"/>
          </p:cNvSpPr>
          <p:nvPr/>
        </p:nvSpPr>
        <p:spPr bwMode="auto">
          <a:xfrm>
            <a:off x="5562600" y="3657600"/>
            <a:ext cx="3429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Oval 16"/>
          <p:cNvSpPr/>
          <p:nvPr/>
        </p:nvSpPr>
        <p:spPr>
          <a:xfrm>
            <a:off x="2590800" y="42672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286000" y="38862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352800" y="37338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581400" y="41148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105400" y="37338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0" name="AutoShape 2"/>
          <p:cNvSpPr>
            <a:spLocks noChangeArrowheads="1"/>
          </p:cNvSpPr>
          <p:nvPr/>
        </p:nvSpPr>
        <p:spPr bwMode="auto">
          <a:xfrm flipH="1">
            <a:off x="1524000" y="3733800"/>
            <a:ext cx="571500" cy="609600"/>
          </a:xfrm>
          <a:prstGeom prst="flowChartDelay">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27" name="Straight Connector 26"/>
          <p:cNvCxnSpPr>
            <a:endCxn id="2050" idx="3"/>
          </p:cNvCxnSpPr>
          <p:nvPr/>
        </p:nvCxnSpPr>
        <p:spPr>
          <a:xfrm>
            <a:off x="914400" y="4038600"/>
            <a:ext cx="609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6" idx="3"/>
          </p:cNvCxnSpPr>
          <p:nvPr/>
        </p:nvCxnSpPr>
        <p:spPr>
          <a:xfrm>
            <a:off x="7620000" y="4114800"/>
            <a:ext cx="45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438400" y="5257800"/>
            <a:ext cx="1447800" cy="369332"/>
          </a:xfrm>
          <a:prstGeom prst="rect">
            <a:avLst/>
          </a:prstGeom>
          <a:noFill/>
        </p:spPr>
        <p:txBody>
          <a:bodyPr wrap="square" rtlCol="0">
            <a:spAutoFit/>
          </a:bodyPr>
          <a:lstStyle/>
          <a:p>
            <a:r>
              <a:rPr lang="en-US" dirty="0" smtClean="0"/>
              <a:t>p- region</a:t>
            </a:r>
            <a:endParaRPr lang="en-US" dirty="0"/>
          </a:p>
        </p:txBody>
      </p:sp>
      <p:sp>
        <p:nvSpPr>
          <p:cNvPr id="34" name="TextBox 33"/>
          <p:cNvSpPr txBox="1"/>
          <p:nvPr/>
        </p:nvSpPr>
        <p:spPr>
          <a:xfrm>
            <a:off x="4419600" y="2057400"/>
            <a:ext cx="2514600" cy="381000"/>
          </a:xfrm>
          <a:prstGeom prst="rect">
            <a:avLst/>
          </a:prstGeom>
          <a:noFill/>
        </p:spPr>
        <p:txBody>
          <a:bodyPr wrap="square" rtlCol="0">
            <a:spAutoFit/>
          </a:bodyPr>
          <a:lstStyle/>
          <a:p>
            <a:r>
              <a:rPr lang="en-US" dirty="0" smtClean="0"/>
              <a:t>p-n junction</a:t>
            </a:r>
            <a:endParaRPr lang="en-US" dirty="0"/>
          </a:p>
        </p:txBody>
      </p:sp>
      <p:cxnSp>
        <p:nvCxnSpPr>
          <p:cNvPr id="40" name="Straight Arrow Connector 39"/>
          <p:cNvCxnSpPr/>
          <p:nvPr/>
        </p:nvCxnSpPr>
        <p:spPr>
          <a:xfrm rot="5400000">
            <a:off x="4076700" y="2705100"/>
            <a:ext cx="990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6" idx="0"/>
          </p:cNvCxnSpPr>
          <p:nvPr/>
        </p:nvCxnSpPr>
        <p:spPr>
          <a:xfrm rot="5400000">
            <a:off x="7124700" y="34671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flipH="1" flipV="1">
            <a:off x="7505700" y="43815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800600" y="5257800"/>
            <a:ext cx="1371600" cy="369332"/>
          </a:xfrm>
          <a:prstGeom prst="rect">
            <a:avLst/>
          </a:prstGeom>
          <a:noFill/>
        </p:spPr>
        <p:txBody>
          <a:bodyPr wrap="square" rtlCol="0">
            <a:spAutoFit/>
          </a:bodyPr>
          <a:lstStyle/>
          <a:p>
            <a:r>
              <a:rPr lang="en-US" dirty="0" smtClean="0"/>
              <a:t>n- region</a:t>
            </a:r>
            <a:endParaRPr lang="en-US" dirty="0"/>
          </a:p>
        </p:txBody>
      </p:sp>
      <p:sp>
        <p:nvSpPr>
          <p:cNvPr id="48" name="Oval 6"/>
          <p:cNvSpPr>
            <a:spLocks noChangeArrowheads="1"/>
          </p:cNvSpPr>
          <p:nvPr/>
        </p:nvSpPr>
        <p:spPr bwMode="auto">
          <a:xfrm>
            <a:off x="1447800" y="6172200"/>
            <a:ext cx="3810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TextBox 48"/>
          <p:cNvSpPr txBox="1"/>
          <p:nvPr/>
        </p:nvSpPr>
        <p:spPr>
          <a:xfrm>
            <a:off x="1828800" y="6096000"/>
            <a:ext cx="990600" cy="369332"/>
          </a:xfrm>
          <a:prstGeom prst="rect">
            <a:avLst/>
          </a:prstGeom>
          <a:noFill/>
        </p:spPr>
        <p:txBody>
          <a:bodyPr wrap="square" rtlCol="0">
            <a:spAutoFit/>
          </a:bodyPr>
          <a:lstStyle/>
          <a:p>
            <a:r>
              <a:rPr lang="en-US" dirty="0" smtClean="0"/>
              <a:t>hole</a:t>
            </a:r>
            <a:endParaRPr lang="en-US" dirty="0"/>
          </a:p>
        </p:txBody>
      </p:sp>
      <p:sp>
        <p:nvSpPr>
          <p:cNvPr id="50" name="TextBox 49"/>
          <p:cNvSpPr txBox="1"/>
          <p:nvPr/>
        </p:nvSpPr>
        <p:spPr>
          <a:xfrm>
            <a:off x="7086600" y="2971800"/>
            <a:ext cx="1752600" cy="369332"/>
          </a:xfrm>
          <a:prstGeom prst="rect">
            <a:avLst/>
          </a:prstGeom>
          <a:noFill/>
        </p:spPr>
        <p:txBody>
          <a:bodyPr wrap="square" rtlCol="0">
            <a:spAutoFit/>
          </a:bodyPr>
          <a:lstStyle/>
          <a:p>
            <a:r>
              <a:rPr lang="en-US" dirty="0" smtClean="0"/>
              <a:t>Metal contact</a:t>
            </a:r>
            <a:endParaRPr lang="en-US" dirty="0"/>
          </a:p>
        </p:txBody>
      </p:sp>
      <p:sp>
        <p:nvSpPr>
          <p:cNvPr id="51" name="Oval 50"/>
          <p:cNvSpPr/>
          <p:nvPr/>
        </p:nvSpPr>
        <p:spPr>
          <a:xfrm>
            <a:off x="5562600" y="60960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5715000" y="6019800"/>
            <a:ext cx="1295400" cy="369332"/>
          </a:xfrm>
          <a:prstGeom prst="rect">
            <a:avLst/>
          </a:prstGeom>
          <a:noFill/>
        </p:spPr>
        <p:txBody>
          <a:bodyPr wrap="square" rtlCol="0">
            <a:spAutoFit/>
          </a:bodyPr>
          <a:lstStyle/>
          <a:p>
            <a:r>
              <a:rPr lang="en-US" dirty="0" smtClean="0"/>
              <a:t>electron</a:t>
            </a:r>
            <a:endParaRPr lang="en-US" dirty="0"/>
          </a:p>
        </p:txBody>
      </p:sp>
      <p:sp>
        <p:nvSpPr>
          <p:cNvPr id="53" name="TextBox 52"/>
          <p:cNvSpPr txBox="1"/>
          <p:nvPr/>
        </p:nvSpPr>
        <p:spPr>
          <a:xfrm>
            <a:off x="7391400" y="4800600"/>
            <a:ext cx="1371600" cy="369332"/>
          </a:xfrm>
          <a:prstGeom prst="rect">
            <a:avLst/>
          </a:prstGeom>
          <a:noFill/>
        </p:spPr>
        <p:txBody>
          <a:bodyPr wrap="square" rtlCol="0">
            <a:spAutoFit/>
          </a:bodyPr>
          <a:lstStyle/>
          <a:p>
            <a:r>
              <a:rPr lang="en-US" dirty="0" smtClean="0"/>
              <a:t>Wire lead</a:t>
            </a:r>
            <a:endParaRPr lang="en-US" dirty="0"/>
          </a:p>
        </p:txBody>
      </p:sp>
      <p:sp>
        <p:nvSpPr>
          <p:cNvPr id="35" name="Slide Number Placeholder 34"/>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3716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t>
            </a:r>
            <a:br>
              <a:rPr lang="en-US" b="1" dirty="0" smtClean="0"/>
            </a:br>
            <a:r>
              <a:rPr lang="en-US" b="1" dirty="0" smtClean="0"/>
              <a:t/>
            </a:r>
            <a:br>
              <a:rPr lang="en-US" b="1" dirty="0" smtClean="0"/>
            </a:br>
            <a:r>
              <a:rPr lang="en-US" b="1" dirty="0" smtClean="0"/>
              <a:t>                  </a:t>
            </a:r>
            <a:r>
              <a:rPr lang="en-US" b="1" dirty="0" smtClean="0">
                <a:latin typeface="Algerian" pitchFamily="82" charset="0"/>
              </a:rPr>
              <a:t>Recorder</a:t>
            </a:r>
            <a:r>
              <a:rPr lang="en-US" dirty="0" smtClean="0">
                <a:latin typeface="Algerian" pitchFamily="82" charset="0"/>
              </a:rPr>
              <a:t/>
            </a:r>
            <a:br>
              <a:rPr lang="en-US"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a:xfrm>
            <a:off x="457200" y="838200"/>
            <a:ext cx="8229600" cy="5486400"/>
          </a:xfrm>
        </p:spPr>
        <p:txBody>
          <a:bodyPr>
            <a:normAutofit fontScale="92500" lnSpcReduction="10000"/>
          </a:bodyPr>
          <a:lstStyle/>
          <a:p>
            <a:endParaRPr lang="en-US" dirty="0" smtClean="0"/>
          </a:p>
          <a:p>
            <a:endParaRPr lang="en-US" dirty="0" smtClean="0"/>
          </a:p>
          <a:p>
            <a:r>
              <a:rPr lang="en-US" sz="3500" dirty="0" smtClean="0">
                <a:latin typeface="Arial Rounded MT Bold" pitchFamily="34" charset="0"/>
              </a:rPr>
              <a:t>A readout device is simply a piece of electronic instrumentation that displays the current from the detector in some relevant units (absorbance or percentage transmittance).</a:t>
            </a:r>
          </a:p>
          <a:p>
            <a:r>
              <a:rPr lang="en-US" sz="3500" dirty="0" smtClean="0">
                <a:latin typeface="Arial Rounded MT Bold" pitchFamily="34" charset="0"/>
              </a:rPr>
              <a:t>The different readout devices are:</a:t>
            </a:r>
          </a:p>
          <a:p>
            <a:r>
              <a:rPr lang="en-US" sz="3500" dirty="0" smtClean="0">
                <a:latin typeface="Arial Rounded MT Bold" pitchFamily="34" charset="0"/>
              </a:rPr>
              <a:t>Moving coil meter</a:t>
            </a:r>
          </a:p>
          <a:p>
            <a:r>
              <a:rPr lang="en-US" sz="3500" dirty="0" smtClean="0">
                <a:latin typeface="Arial Rounded MT Bold" pitchFamily="34" charset="0"/>
              </a:rPr>
              <a:t>Digital display</a:t>
            </a:r>
          </a:p>
          <a:p>
            <a:r>
              <a:rPr lang="en-US" sz="3500" dirty="0" smtClean="0">
                <a:latin typeface="Arial Rounded MT Bold" pitchFamily="34" charset="0"/>
              </a:rPr>
              <a:t>Strip chart recorder</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Untitled-9"/>
          <p:cNvPicPr>
            <a:picLocks noChangeAspect="1" noChangeArrowheads="1"/>
          </p:cNvPicPr>
          <p:nvPr/>
        </p:nvPicPr>
        <p:blipFill>
          <a:blip r:embed="rId2">
            <a:lum contrast="18000"/>
            <a:grayscl/>
          </a:blip>
          <a:srcRect/>
          <a:stretch>
            <a:fillRect/>
          </a:stretch>
        </p:blipFill>
        <p:spPr bwMode="auto">
          <a:xfrm>
            <a:off x="315913" y="1600200"/>
            <a:ext cx="8370887" cy="4495800"/>
          </a:xfrm>
          <a:prstGeom prst="rect">
            <a:avLst/>
          </a:prstGeom>
          <a:noFill/>
          <a:ln w="19050">
            <a:solidFill>
              <a:srgbClr val="000000"/>
            </a:solidFill>
            <a:miter lim="800000"/>
            <a:headEnd/>
            <a:tailEnd/>
          </a:ln>
        </p:spPr>
      </p:pic>
      <p:sp>
        <p:nvSpPr>
          <p:cNvPr id="6" name="Title 5"/>
          <p:cNvSpPr>
            <a:spLocks noGrp="1"/>
          </p:cNvSpPr>
          <p:nvPr>
            <p:ph type="title" idx="4294967295"/>
          </p:nvPr>
        </p:nvSpPr>
        <p:spPr>
          <a:xfrm>
            <a:off x="1371600" y="533400"/>
            <a:ext cx="7772400" cy="1066800"/>
          </a:xfrm>
        </p:spPr>
        <p:txBody>
          <a:bodyPr>
            <a:normAutofit fontScale="90000"/>
          </a:bodyPr>
          <a:lstStyle/>
          <a:p>
            <a:r>
              <a:rPr lang="en-US" sz="4400" dirty="0" smtClean="0">
                <a:solidFill>
                  <a:schemeClr val="tx1">
                    <a:lumMod val="95000"/>
                    <a:lumOff val="5000"/>
                  </a:schemeClr>
                </a:solidFill>
                <a:latin typeface="Algerian" pitchFamily="82" charset="0"/>
              </a:rPr>
              <a:t>1.Single beam UV Spectrophotometer</a:t>
            </a:r>
            <a:endParaRPr lang="en-US" sz="4400" dirty="0">
              <a:latin typeface="Algerian" pitchFamily="82"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4850"/>
            <a:ext cx="8229600" cy="1428750"/>
          </a:xfrm>
        </p:spPr>
        <p:txBody>
          <a:bodyPr>
            <a:normAutofit fontScale="90000"/>
          </a:bodyPr>
          <a:lstStyle/>
          <a:p>
            <a:pPr algn="ctr"/>
            <a:r>
              <a:rPr lang="en-US" sz="5400" dirty="0" smtClean="0">
                <a:solidFill>
                  <a:schemeClr val="tx1">
                    <a:lumMod val="95000"/>
                    <a:lumOff val="5000"/>
                  </a:schemeClr>
                </a:solidFill>
              </a:rPr>
              <a:t/>
            </a:r>
            <a:br>
              <a:rPr lang="en-US" sz="5400" dirty="0" smtClean="0">
                <a:solidFill>
                  <a:schemeClr val="tx1">
                    <a:lumMod val="95000"/>
                    <a:lumOff val="5000"/>
                  </a:schemeClr>
                </a:solidFill>
              </a:rPr>
            </a:br>
            <a:r>
              <a:rPr lang="en-US" sz="5400" dirty="0" smtClean="0">
                <a:solidFill>
                  <a:schemeClr val="tx1">
                    <a:lumMod val="95000"/>
                    <a:lumOff val="5000"/>
                  </a:schemeClr>
                </a:solidFill>
              </a:rPr>
              <a:t/>
            </a:r>
            <a:br>
              <a:rPr lang="en-US" sz="5400" dirty="0" smtClean="0">
                <a:solidFill>
                  <a:schemeClr val="tx1">
                    <a:lumMod val="95000"/>
                    <a:lumOff val="5000"/>
                  </a:schemeClr>
                </a:solidFill>
              </a:rPr>
            </a:br>
            <a:r>
              <a:rPr lang="en-US" sz="5400" dirty="0" smtClean="0">
                <a:solidFill>
                  <a:schemeClr val="tx1">
                    <a:lumMod val="95000"/>
                    <a:lumOff val="5000"/>
                  </a:schemeClr>
                </a:solidFill>
              </a:rPr>
              <a:t/>
            </a:r>
            <a:br>
              <a:rPr lang="en-US" sz="5400" dirty="0" smtClean="0">
                <a:solidFill>
                  <a:schemeClr val="tx1">
                    <a:lumMod val="95000"/>
                    <a:lumOff val="5000"/>
                  </a:schemeClr>
                </a:solidFill>
              </a:rPr>
            </a:br>
            <a:r>
              <a:rPr lang="en-US" sz="5400" dirty="0" smtClean="0">
                <a:solidFill>
                  <a:schemeClr val="tx1">
                    <a:lumMod val="95000"/>
                    <a:lumOff val="5000"/>
                  </a:schemeClr>
                </a:solidFill>
              </a:rPr>
              <a:t/>
            </a:r>
            <a:br>
              <a:rPr lang="en-US" sz="5400" dirty="0" smtClean="0">
                <a:solidFill>
                  <a:schemeClr val="tx1">
                    <a:lumMod val="95000"/>
                    <a:lumOff val="5000"/>
                  </a:schemeClr>
                </a:solidFill>
              </a:rPr>
            </a:br>
            <a:r>
              <a:rPr lang="en-US" sz="5400" dirty="0" smtClean="0">
                <a:solidFill>
                  <a:schemeClr val="tx1">
                    <a:lumMod val="95000"/>
                    <a:lumOff val="5000"/>
                  </a:schemeClr>
                </a:solidFill>
              </a:rPr>
              <a:t/>
            </a:r>
            <a:br>
              <a:rPr lang="en-US" sz="5400" dirty="0" smtClean="0">
                <a:solidFill>
                  <a:schemeClr val="tx1">
                    <a:lumMod val="95000"/>
                    <a:lumOff val="5000"/>
                  </a:schemeClr>
                </a:solidFill>
              </a:rPr>
            </a:br>
            <a:r>
              <a:rPr lang="en-US" sz="5400" dirty="0" smtClean="0">
                <a:solidFill>
                  <a:schemeClr val="tx1">
                    <a:lumMod val="95000"/>
                    <a:lumOff val="5000"/>
                  </a:schemeClr>
                </a:solidFill>
              </a:rPr>
              <a:t/>
            </a:r>
            <a:br>
              <a:rPr lang="en-US" sz="5400" dirty="0" smtClean="0">
                <a:solidFill>
                  <a:schemeClr val="tx1">
                    <a:lumMod val="95000"/>
                    <a:lumOff val="5000"/>
                  </a:schemeClr>
                </a:solidFill>
              </a:rPr>
            </a:br>
            <a:r>
              <a:rPr lang="en-US" sz="4400" dirty="0" smtClean="0">
                <a:solidFill>
                  <a:schemeClr val="tx1">
                    <a:lumMod val="95000"/>
                    <a:lumOff val="5000"/>
                  </a:schemeClr>
                </a:solidFill>
                <a:latin typeface="Algerian" pitchFamily="82" charset="0"/>
              </a:rPr>
              <a:t>2. Double beam UV Spectrophotometer </a:t>
            </a:r>
            <a:r>
              <a:rPr lang="en-US" sz="4900" dirty="0" smtClean="0">
                <a:solidFill>
                  <a:schemeClr val="tx1">
                    <a:lumMod val="95000"/>
                    <a:lumOff val="5000"/>
                  </a:schemeClr>
                </a:solidFill>
              </a:rPr>
              <a:t/>
            </a:r>
            <a:br>
              <a:rPr lang="en-US" sz="4900" dirty="0" smtClean="0">
                <a:solidFill>
                  <a:schemeClr val="tx1">
                    <a:lumMod val="95000"/>
                    <a:lumOff val="5000"/>
                  </a:schemeClr>
                </a:solidFill>
              </a:rPr>
            </a:br>
            <a:endParaRPr lang="en-US" sz="4900" dirty="0"/>
          </a:p>
        </p:txBody>
      </p:sp>
      <p:sp>
        <p:nvSpPr>
          <p:cNvPr id="5" name="Litebulb"/>
          <p:cNvSpPr>
            <a:spLocks noEditPoints="1" noChangeArrowheads="1"/>
          </p:cNvSpPr>
          <p:nvPr/>
        </p:nvSpPr>
        <p:spPr bwMode="auto">
          <a:xfrm>
            <a:off x="609600" y="3276600"/>
            <a:ext cx="533400" cy="517525"/>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0 60000 65536"/>
              <a:gd name="T9" fmla="*/ 0 60000 65536"/>
              <a:gd name="T10" fmla="*/ 0 60000 65536"/>
              <a:gd name="T11" fmla="*/ 0 60000 65536"/>
              <a:gd name="T12" fmla="*/ 3556 w 21600"/>
              <a:gd name="T13" fmla="*/ 2188 h 21600"/>
              <a:gd name="T14" fmla="*/ 18277 w 21600"/>
              <a:gd name="T15" fmla="*/ 9282 h 21600"/>
            </a:gdLst>
            <a:ahLst/>
            <a:cxnLst>
              <a:cxn ang="T8">
                <a:pos x="T0" y="T1"/>
              </a:cxn>
              <a:cxn ang="T9">
                <a:pos x="T2" y="T3"/>
              </a:cxn>
              <a:cxn ang="T10">
                <a:pos x="T4" y="T5"/>
              </a:cxn>
              <a:cxn ang="T11">
                <a:pos x="T6" y="T7"/>
              </a:cxn>
            </a:cxnLst>
            <a:rect l="T12" t="T13" r="T14" b="T15"/>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3175">
            <a:solidFill>
              <a:srgbClr val="000000"/>
            </a:solidFill>
            <a:miter lim="800000"/>
            <a:headEnd/>
            <a:tailEnd/>
          </a:ln>
        </p:spPr>
        <p:txBody>
          <a:bodyPr/>
          <a:lstStyle/>
          <a:p>
            <a:endParaRPr lang="en-US">
              <a:latin typeface="Lucida Sans Unicode" pitchFamily="34" charset="0"/>
            </a:endParaRPr>
          </a:p>
        </p:txBody>
      </p:sp>
      <p:sp>
        <p:nvSpPr>
          <p:cNvPr id="14" name="AutoShape 7"/>
          <p:cNvSpPr>
            <a:spLocks noChangeArrowheads="1"/>
          </p:cNvSpPr>
          <p:nvPr/>
        </p:nvSpPr>
        <p:spPr bwMode="auto">
          <a:xfrm rot="20404048">
            <a:off x="2239907" y="4464660"/>
            <a:ext cx="304800" cy="230187"/>
          </a:xfrm>
          <a:prstGeom prst="rtTriangle">
            <a:avLst/>
          </a:prstGeom>
          <a:solidFill>
            <a:schemeClr val="accent2"/>
          </a:solidFill>
          <a:ln w="9525" algn="ctr">
            <a:solidFill>
              <a:schemeClr val="tx1"/>
            </a:solidFill>
            <a:miter lim="800000"/>
            <a:headEnd/>
            <a:tailEnd/>
          </a:ln>
        </p:spPr>
        <p:txBody>
          <a:bodyPr wrap="none" anchor="ctr"/>
          <a:lstStyle/>
          <a:p>
            <a:endParaRPr lang="en-US">
              <a:latin typeface="Lucida Sans Unicode" pitchFamily="34" charset="0"/>
            </a:endParaRPr>
          </a:p>
        </p:txBody>
      </p:sp>
      <p:sp>
        <p:nvSpPr>
          <p:cNvPr id="15" name="Arc 6"/>
          <p:cNvSpPr>
            <a:spLocks/>
          </p:cNvSpPr>
          <p:nvPr/>
        </p:nvSpPr>
        <p:spPr bwMode="auto">
          <a:xfrm>
            <a:off x="2209800" y="3505200"/>
            <a:ext cx="381000" cy="287338"/>
          </a:xfrm>
          <a:custGeom>
            <a:avLst/>
            <a:gdLst>
              <a:gd name="T0" fmla="*/ 0 w 21600"/>
              <a:gd name="T1" fmla="*/ 0 h 21600"/>
              <a:gd name="T2" fmla="*/ 2090924422 w 21600"/>
              <a:gd name="T3" fmla="*/ 677359927 h 21600"/>
              <a:gd name="T4" fmla="*/ 0 w 21600"/>
              <a:gd name="T5" fmla="*/ 67735992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p:spPr>
        <p:txBody>
          <a:bodyPr wrap="none" anchor="ctr"/>
          <a:lstStyle/>
          <a:p>
            <a:endParaRPr lang="en-US">
              <a:latin typeface="Lucida Sans Unicode" pitchFamily="34" charset="0"/>
            </a:endParaRPr>
          </a:p>
        </p:txBody>
      </p:sp>
      <p:sp>
        <p:nvSpPr>
          <p:cNvPr id="16" name="AutoShape 26"/>
          <p:cNvSpPr>
            <a:spLocks noChangeArrowheads="1"/>
          </p:cNvSpPr>
          <p:nvPr/>
        </p:nvSpPr>
        <p:spPr bwMode="auto">
          <a:xfrm>
            <a:off x="3886200" y="4876800"/>
            <a:ext cx="533400" cy="1371600"/>
          </a:xfrm>
          <a:prstGeom prst="cube">
            <a:avLst>
              <a:gd name="adj" fmla="val 25000"/>
            </a:avLst>
          </a:prstGeom>
          <a:solidFill>
            <a:srgbClr val="C0C0C0">
              <a:alpha val="70195"/>
            </a:srgbClr>
          </a:solidFill>
          <a:ln w="9525">
            <a:solidFill>
              <a:schemeClr val="tx1"/>
            </a:solidFill>
            <a:miter lim="800000"/>
            <a:headEnd/>
            <a:tailEnd/>
          </a:ln>
        </p:spPr>
        <p:txBody>
          <a:bodyPr wrap="none" anchor="ctr"/>
          <a:lstStyle/>
          <a:p>
            <a:endParaRPr lang="en-US" dirty="0">
              <a:latin typeface="Lucida Sans Unicode" pitchFamily="34" charset="0"/>
            </a:endParaRPr>
          </a:p>
        </p:txBody>
      </p:sp>
      <p:sp>
        <p:nvSpPr>
          <p:cNvPr id="17" name="AutoShape 26"/>
          <p:cNvSpPr>
            <a:spLocks noChangeArrowheads="1"/>
          </p:cNvSpPr>
          <p:nvPr/>
        </p:nvSpPr>
        <p:spPr bwMode="auto">
          <a:xfrm>
            <a:off x="4038600" y="2514600"/>
            <a:ext cx="533400" cy="1371600"/>
          </a:xfrm>
          <a:prstGeom prst="cube">
            <a:avLst>
              <a:gd name="adj" fmla="val 25000"/>
            </a:avLst>
          </a:prstGeom>
          <a:solidFill>
            <a:srgbClr val="C0C0C0">
              <a:alpha val="70195"/>
            </a:srgbClr>
          </a:solidFill>
          <a:ln w="9525">
            <a:solidFill>
              <a:schemeClr val="tx1"/>
            </a:solidFill>
            <a:miter lim="800000"/>
            <a:headEnd/>
            <a:tailEnd/>
          </a:ln>
        </p:spPr>
        <p:txBody>
          <a:bodyPr wrap="none" anchor="ctr"/>
          <a:lstStyle/>
          <a:p>
            <a:endParaRPr lang="en-US">
              <a:latin typeface="Lucida Sans Unicode" pitchFamily="34" charset="0"/>
            </a:endParaRPr>
          </a:p>
        </p:txBody>
      </p:sp>
      <p:sp>
        <p:nvSpPr>
          <p:cNvPr id="19" name="Arc 12"/>
          <p:cNvSpPr>
            <a:spLocks/>
          </p:cNvSpPr>
          <p:nvPr/>
        </p:nvSpPr>
        <p:spPr bwMode="auto">
          <a:xfrm rot="15956012">
            <a:off x="3027602" y="3091309"/>
            <a:ext cx="288925" cy="381000"/>
          </a:xfrm>
          <a:custGeom>
            <a:avLst/>
            <a:gdLst>
              <a:gd name="T0" fmla="*/ 0 w 21600"/>
              <a:gd name="T1" fmla="*/ 0 h 21600"/>
              <a:gd name="T2" fmla="*/ 688645212 w 21600"/>
              <a:gd name="T3" fmla="*/ 2090924422 h 21600"/>
              <a:gd name="T4" fmla="*/ 0 w 21600"/>
              <a:gd name="T5" fmla="*/ 209092442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p:spPr>
        <p:txBody>
          <a:bodyPr wrap="none" anchor="ctr"/>
          <a:lstStyle/>
          <a:p>
            <a:endParaRPr lang="en-US">
              <a:latin typeface="Lucida Sans Unicode" pitchFamily="34" charset="0"/>
            </a:endParaRPr>
          </a:p>
        </p:txBody>
      </p:sp>
      <p:sp>
        <p:nvSpPr>
          <p:cNvPr id="20" name="Rectangle 31"/>
          <p:cNvSpPr>
            <a:spLocks noChangeArrowheads="1"/>
          </p:cNvSpPr>
          <p:nvPr/>
        </p:nvSpPr>
        <p:spPr bwMode="auto">
          <a:xfrm>
            <a:off x="6172200" y="3810000"/>
            <a:ext cx="609600" cy="1497012"/>
          </a:xfrm>
          <a:prstGeom prst="rect">
            <a:avLst/>
          </a:prstGeom>
          <a:solidFill>
            <a:srgbClr val="969696"/>
          </a:solidFill>
          <a:ln w="9525" algn="ctr">
            <a:solidFill>
              <a:schemeClr val="tx1"/>
            </a:solidFill>
            <a:miter lim="800000"/>
            <a:headEnd/>
            <a:tailEnd/>
          </a:ln>
        </p:spPr>
        <p:txBody>
          <a:bodyPr wrap="none" anchor="ctr"/>
          <a:lstStyle/>
          <a:p>
            <a:endParaRPr lang="en-US">
              <a:latin typeface="Lucida Sans Unicode" pitchFamily="34" charset="0"/>
            </a:endParaRPr>
          </a:p>
        </p:txBody>
      </p:sp>
      <p:cxnSp>
        <p:nvCxnSpPr>
          <p:cNvPr id="24" name="Straight Arrow Connector 23"/>
          <p:cNvCxnSpPr/>
          <p:nvPr/>
        </p:nvCxnSpPr>
        <p:spPr>
          <a:xfrm rot="5400000">
            <a:off x="1943100" y="40767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362200" y="45720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219200" y="35814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Arc 13"/>
          <p:cNvSpPr>
            <a:spLocks/>
          </p:cNvSpPr>
          <p:nvPr/>
        </p:nvSpPr>
        <p:spPr bwMode="auto">
          <a:xfrm rot="11698485">
            <a:off x="3002453" y="5606945"/>
            <a:ext cx="381000" cy="287338"/>
          </a:xfrm>
          <a:custGeom>
            <a:avLst/>
            <a:gdLst>
              <a:gd name="T0" fmla="*/ 0 w 21600"/>
              <a:gd name="T1" fmla="*/ 0 h 21600"/>
              <a:gd name="T2" fmla="*/ 2090924422 w 21600"/>
              <a:gd name="T3" fmla="*/ 677359927 h 21600"/>
              <a:gd name="T4" fmla="*/ 0 w 21600"/>
              <a:gd name="T5" fmla="*/ 67735992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p:spPr>
        <p:txBody>
          <a:bodyPr wrap="none" anchor="ctr"/>
          <a:lstStyle/>
          <a:p>
            <a:endParaRPr lang="en-US">
              <a:latin typeface="Lucida Sans Unicode" pitchFamily="34" charset="0"/>
            </a:endParaRPr>
          </a:p>
        </p:txBody>
      </p:sp>
      <p:sp>
        <p:nvSpPr>
          <p:cNvPr id="36" name="Arc 35"/>
          <p:cNvSpPr/>
          <p:nvPr/>
        </p:nvSpPr>
        <p:spPr>
          <a:xfrm>
            <a:off x="3048000" y="4419600"/>
            <a:ext cx="152400" cy="533400"/>
          </a:xfrm>
          <a:prstGeom prst="arc">
            <a:avLst/>
          </a:prstGeom>
          <a:solidFill>
            <a:schemeClr val="tx1"/>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8" name="Straight Arrow Connector 37"/>
          <p:cNvCxnSpPr/>
          <p:nvPr/>
        </p:nvCxnSpPr>
        <p:spPr>
          <a:xfrm rot="5400000" flipH="1" flipV="1">
            <a:off x="2476500" y="3924300"/>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0800000" flipV="1">
            <a:off x="3200400" y="4610100"/>
            <a:ext cx="1588" cy="1257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124200" y="32766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200400" y="5791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648200" y="3276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Arc 6"/>
          <p:cNvSpPr>
            <a:spLocks/>
          </p:cNvSpPr>
          <p:nvPr/>
        </p:nvSpPr>
        <p:spPr bwMode="auto">
          <a:xfrm>
            <a:off x="5105400" y="3124200"/>
            <a:ext cx="381000" cy="287338"/>
          </a:xfrm>
          <a:custGeom>
            <a:avLst/>
            <a:gdLst>
              <a:gd name="T0" fmla="*/ 0 w 21600"/>
              <a:gd name="T1" fmla="*/ 0 h 21600"/>
              <a:gd name="T2" fmla="*/ 2090924422 w 21600"/>
              <a:gd name="T3" fmla="*/ 677359927 h 21600"/>
              <a:gd name="T4" fmla="*/ 0 w 21600"/>
              <a:gd name="T5" fmla="*/ 67735992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p:spPr>
        <p:txBody>
          <a:bodyPr wrap="none" anchor="ctr"/>
          <a:lstStyle/>
          <a:p>
            <a:endParaRPr lang="en-US">
              <a:latin typeface="Lucida Sans Unicode" pitchFamily="34" charset="0"/>
            </a:endParaRPr>
          </a:p>
        </p:txBody>
      </p:sp>
      <p:sp>
        <p:nvSpPr>
          <p:cNvPr id="57" name="Arc 32"/>
          <p:cNvSpPr>
            <a:spLocks/>
          </p:cNvSpPr>
          <p:nvPr/>
        </p:nvSpPr>
        <p:spPr bwMode="auto">
          <a:xfrm rot="2598322">
            <a:off x="5304469" y="5654142"/>
            <a:ext cx="381000" cy="287337"/>
          </a:xfrm>
          <a:custGeom>
            <a:avLst/>
            <a:gdLst>
              <a:gd name="T0" fmla="*/ 0 w 21600"/>
              <a:gd name="T1" fmla="*/ 0 h 21600"/>
              <a:gd name="T2" fmla="*/ 2090924422 w 21600"/>
              <a:gd name="T3" fmla="*/ 677352887 h 21600"/>
              <a:gd name="T4" fmla="*/ 0 w 21600"/>
              <a:gd name="T5" fmla="*/ 67735288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p:spPr>
        <p:txBody>
          <a:bodyPr wrap="none" anchor="ctr"/>
          <a:lstStyle/>
          <a:p>
            <a:endParaRPr lang="en-US">
              <a:latin typeface="Lucida Sans Unicode" pitchFamily="34" charset="0"/>
            </a:endParaRPr>
          </a:p>
        </p:txBody>
      </p:sp>
      <p:sp>
        <p:nvSpPr>
          <p:cNvPr id="58" name="Arc 32"/>
          <p:cNvSpPr>
            <a:spLocks/>
          </p:cNvSpPr>
          <p:nvPr/>
        </p:nvSpPr>
        <p:spPr bwMode="auto">
          <a:xfrm rot="2598322">
            <a:off x="2942269" y="4434942"/>
            <a:ext cx="381000" cy="287337"/>
          </a:xfrm>
          <a:custGeom>
            <a:avLst/>
            <a:gdLst>
              <a:gd name="T0" fmla="*/ 0 w 21600"/>
              <a:gd name="T1" fmla="*/ 0 h 21600"/>
              <a:gd name="T2" fmla="*/ 2090924422 w 21600"/>
              <a:gd name="T3" fmla="*/ 677352887 h 21600"/>
              <a:gd name="T4" fmla="*/ 0 w 21600"/>
              <a:gd name="T5" fmla="*/ 67735288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a:tailEnd/>
          </a:ln>
        </p:spPr>
        <p:txBody>
          <a:bodyPr wrap="none" anchor="ctr"/>
          <a:lstStyle/>
          <a:p>
            <a:endParaRPr lang="en-US">
              <a:latin typeface="Lucida Sans Unicode" pitchFamily="34" charset="0"/>
            </a:endParaRPr>
          </a:p>
        </p:txBody>
      </p:sp>
      <p:cxnSp>
        <p:nvCxnSpPr>
          <p:cNvPr id="60" name="Straight Arrow Connector 59"/>
          <p:cNvCxnSpPr/>
          <p:nvPr/>
        </p:nvCxnSpPr>
        <p:spPr>
          <a:xfrm rot="5400000" flipH="1" flipV="1">
            <a:off x="4876800" y="52578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4495800" y="5867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6200000" flipH="1">
            <a:off x="4800600" y="3962400"/>
            <a:ext cx="1295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5562600" y="4648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4191000" y="2895600"/>
            <a:ext cx="152400" cy="369332"/>
          </a:xfrm>
          <a:prstGeom prst="rect">
            <a:avLst/>
          </a:prstGeom>
          <a:noFill/>
        </p:spPr>
        <p:txBody>
          <a:bodyPr wrap="square" rtlCol="0">
            <a:spAutoFit/>
          </a:bodyPr>
          <a:lstStyle/>
          <a:p>
            <a:endParaRPr lang="en-US" dirty="0"/>
          </a:p>
        </p:txBody>
      </p:sp>
      <p:sp>
        <p:nvSpPr>
          <p:cNvPr id="70" name="Rectangle 31"/>
          <p:cNvSpPr>
            <a:spLocks noChangeArrowheads="1"/>
          </p:cNvSpPr>
          <p:nvPr/>
        </p:nvSpPr>
        <p:spPr bwMode="auto">
          <a:xfrm>
            <a:off x="7391400" y="3810000"/>
            <a:ext cx="609600" cy="1497012"/>
          </a:xfrm>
          <a:prstGeom prst="rect">
            <a:avLst/>
          </a:prstGeom>
          <a:solidFill>
            <a:srgbClr val="969696"/>
          </a:solidFill>
          <a:ln w="9525" algn="ctr">
            <a:solidFill>
              <a:schemeClr val="tx1"/>
            </a:solidFill>
            <a:miter lim="800000"/>
            <a:headEnd/>
            <a:tailEnd/>
          </a:ln>
        </p:spPr>
        <p:txBody>
          <a:bodyPr wrap="none" anchor="ctr"/>
          <a:lstStyle/>
          <a:p>
            <a:endParaRPr lang="en-US">
              <a:latin typeface="Lucida Sans Unicode" pitchFamily="34" charset="0"/>
            </a:endParaRPr>
          </a:p>
        </p:txBody>
      </p:sp>
      <p:cxnSp>
        <p:nvCxnSpPr>
          <p:cNvPr id="72" name="Straight Arrow Connector 71"/>
          <p:cNvCxnSpPr/>
          <p:nvPr/>
        </p:nvCxnSpPr>
        <p:spPr>
          <a:xfrm>
            <a:off x="6934200" y="4648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09600" y="4038600"/>
            <a:ext cx="914400" cy="369332"/>
          </a:xfrm>
          <a:prstGeom prst="rect">
            <a:avLst/>
          </a:prstGeom>
          <a:noFill/>
        </p:spPr>
        <p:txBody>
          <a:bodyPr wrap="square" rtlCol="0">
            <a:spAutoFit/>
          </a:bodyPr>
          <a:lstStyle/>
          <a:p>
            <a:r>
              <a:rPr lang="en-US" dirty="0" smtClean="0"/>
              <a:t>source</a:t>
            </a:r>
            <a:endParaRPr lang="en-US" dirty="0"/>
          </a:p>
        </p:txBody>
      </p:sp>
      <p:sp>
        <p:nvSpPr>
          <p:cNvPr id="74" name="TextBox 73"/>
          <p:cNvSpPr txBox="1"/>
          <p:nvPr/>
        </p:nvSpPr>
        <p:spPr>
          <a:xfrm>
            <a:off x="1143000" y="5029200"/>
            <a:ext cx="1905000" cy="646331"/>
          </a:xfrm>
          <a:prstGeom prst="rect">
            <a:avLst/>
          </a:prstGeom>
          <a:noFill/>
        </p:spPr>
        <p:txBody>
          <a:bodyPr wrap="square" rtlCol="0">
            <a:spAutoFit/>
          </a:bodyPr>
          <a:lstStyle/>
          <a:p>
            <a:r>
              <a:rPr lang="en-US" dirty="0" err="1" smtClean="0"/>
              <a:t>Monochromator</a:t>
            </a:r>
            <a:r>
              <a:rPr lang="en-US" dirty="0" smtClean="0"/>
              <a:t>/beam splitter</a:t>
            </a:r>
            <a:endParaRPr lang="en-US" dirty="0"/>
          </a:p>
        </p:txBody>
      </p:sp>
      <p:sp>
        <p:nvSpPr>
          <p:cNvPr id="77" name="TextBox 76"/>
          <p:cNvSpPr txBox="1"/>
          <p:nvPr/>
        </p:nvSpPr>
        <p:spPr>
          <a:xfrm>
            <a:off x="3810000" y="4038600"/>
            <a:ext cx="1295400" cy="369332"/>
          </a:xfrm>
          <a:prstGeom prst="rect">
            <a:avLst/>
          </a:prstGeom>
          <a:noFill/>
        </p:spPr>
        <p:txBody>
          <a:bodyPr wrap="square" rtlCol="0">
            <a:spAutoFit/>
          </a:bodyPr>
          <a:lstStyle/>
          <a:p>
            <a:r>
              <a:rPr lang="en-US" dirty="0" smtClean="0"/>
              <a:t>reference</a:t>
            </a:r>
            <a:endParaRPr lang="en-US" dirty="0"/>
          </a:p>
        </p:txBody>
      </p:sp>
      <p:sp>
        <p:nvSpPr>
          <p:cNvPr id="78" name="TextBox 77"/>
          <p:cNvSpPr txBox="1"/>
          <p:nvPr/>
        </p:nvSpPr>
        <p:spPr>
          <a:xfrm>
            <a:off x="3733800" y="6324600"/>
            <a:ext cx="1524000" cy="369332"/>
          </a:xfrm>
          <a:prstGeom prst="rect">
            <a:avLst/>
          </a:prstGeom>
          <a:noFill/>
        </p:spPr>
        <p:txBody>
          <a:bodyPr wrap="square" rtlCol="0">
            <a:spAutoFit/>
          </a:bodyPr>
          <a:lstStyle/>
          <a:p>
            <a:r>
              <a:rPr lang="en-US" dirty="0" smtClean="0"/>
              <a:t>sample</a:t>
            </a:r>
            <a:endParaRPr lang="en-US" dirty="0"/>
          </a:p>
        </p:txBody>
      </p:sp>
      <p:sp>
        <p:nvSpPr>
          <p:cNvPr id="79" name="TextBox 78"/>
          <p:cNvSpPr txBox="1"/>
          <p:nvPr/>
        </p:nvSpPr>
        <p:spPr>
          <a:xfrm>
            <a:off x="5791200" y="5562600"/>
            <a:ext cx="1066800" cy="369332"/>
          </a:xfrm>
          <a:prstGeom prst="rect">
            <a:avLst/>
          </a:prstGeom>
          <a:noFill/>
        </p:spPr>
        <p:txBody>
          <a:bodyPr wrap="square" rtlCol="0">
            <a:spAutoFit/>
          </a:bodyPr>
          <a:lstStyle/>
          <a:p>
            <a:r>
              <a:rPr lang="en-US" dirty="0" smtClean="0"/>
              <a:t>detector</a:t>
            </a:r>
            <a:endParaRPr lang="en-US" dirty="0"/>
          </a:p>
        </p:txBody>
      </p:sp>
      <p:sp>
        <p:nvSpPr>
          <p:cNvPr id="80" name="TextBox 79"/>
          <p:cNvSpPr txBox="1"/>
          <p:nvPr/>
        </p:nvSpPr>
        <p:spPr>
          <a:xfrm>
            <a:off x="7315200" y="5562600"/>
            <a:ext cx="1447800" cy="369332"/>
          </a:xfrm>
          <a:prstGeom prst="rect">
            <a:avLst/>
          </a:prstGeom>
          <a:noFill/>
        </p:spPr>
        <p:txBody>
          <a:bodyPr wrap="square" rtlCol="0">
            <a:spAutoFit/>
          </a:bodyPr>
          <a:lstStyle/>
          <a:p>
            <a:r>
              <a:rPr lang="en-US" dirty="0" smtClean="0"/>
              <a:t>recorder</a:t>
            </a:r>
            <a:endParaRPr lang="en-US" dirty="0"/>
          </a:p>
        </p:txBody>
      </p:sp>
      <p:sp>
        <p:nvSpPr>
          <p:cNvPr id="37" name="Slide Number Placeholder 36"/>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553200"/>
          </a:xfrm>
        </p:spPr>
        <p:txBody>
          <a:bodyPr>
            <a:normAutofit lnSpcReduction="10000"/>
          </a:bodyPr>
          <a:lstStyle/>
          <a:p>
            <a:pPr algn="just" eaLnBrk="1" hangingPunct="1">
              <a:buFontTx/>
              <a:buNone/>
            </a:pPr>
            <a:r>
              <a:rPr lang="en-US" sz="2400" dirty="0" smtClean="0">
                <a:latin typeface="Arial Rounded MT Bold" pitchFamily="34" charset="0"/>
              </a:rPr>
              <a:t>Types of </a:t>
            </a:r>
            <a:r>
              <a:rPr lang="en-US" sz="2400" dirty="0" smtClean="0">
                <a:latin typeface="Arial Rounded MT Bold" pitchFamily="34" charset="0"/>
              </a:rPr>
              <a:t>electrons </a:t>
            </a:r>
            <a:r>
              <a:rPr lang="en-US" sz="2400" dirty="0" smtClean="0">
                <a:latin typeface="Arial Rounded MT Bold" pitchFamily="34" charset="0"/>
              </a:rPr>
              <a:t>in organic molecule:-</a:t>
            </a:r>
            <a:endParaRPr lang="en-IN" sz="2400" dirty="0" smtClean="0">
              <a:latin typeface="Arial Rounded MT Bold" pitchFamily="34" charset="0"/>
            </a:endParaRPr>
          </a:p>
          <a:p>
            <a:pPr algn="just" eaLnBrk="1" hangingPunct="1">
              <a:lnSpc>
                <a:spcPct val="150000"/>
              </a:lnSpc>
              <a:buFont typeface="Arial" pitchFamily="34" charset="0"/>
              <a:buAutoNum type="arabicPeriod"/>
            </a:pPr>
            <a:r>
              <a:rPr lang="en-US" sz="2400" dirty="0" smtClean="0">
                <a:latin typeface="Arial Rounded MT Bold" pitchFamily="34" charset="0"/>
                <a:cs typeface="Times New Roman" pitchFamily="18" charset="0"/>
              </a:rPr>
              <a:t>σ electrons : present in the saturated compounds. Do not absorb near UV, but absorb vacuum radiation.</a:t>
            </a:r>
          </a:p>
          <a:p>
            <a:pPr algn="just" eaLnBrk="1" hangingPunct="1">
              <a:lnSpc>
                <a:spcPct val="150000"/>
              </a:lnSpc>
              <a:buFont typeface="Arial" pitchFamily="34" charset="0"/>
              <a:buAutoNum type="arabicPeriod"/>
            </a:pPr>
            <a:r>
              <a:rPr lang="en-US" sz="2400" dirty="0" smtClean="0">
                <a:latin typeface="Arial Rounded MT Bold" pitchFamily="34" charset="0"/>
                <a:cs typeface="Times New Roman" pitchFamily="18" charset="0"/>
              </a:rPr>
              <a:t>π electrons : present in unsaturated compounds. </a:t>
            </a:r>
          </a:p>
          <a:p>
            <a:pPr algn="just" eaLnBrk="1" hangingPunct="1">
              <a:lnSpc>
                <a:spcPct val="150000"/>
              </a:lnSpc>
              <a:buFontTx/>
              <a:buNone/>
            </a:pPr>
            <a:r>
              <a:rPr lang="en-US" sz="2400" dirty="0" smtClean="0">
                <a:latin typeface="Arial Rounded MT Bold" pitchFamily="34" charset="0"/>
                <a:cs typeface="Times New Roman" pitchFamily="18" charset="0"/>
              </a:rPr>
              <a:t>	</a:t>
            </a:r>
            <a:r>
              <a:rPr lang="en-US" sz="2400" dirty="0" smtClean="0">
                <a:latin typeface="Arial Rounded MT Bold" pitchFamily="34" charset="0"/>
                <a:cs typeface="Times New Roman" pitchFamily="18" charset="0"/>
              </a:rPr>
              <a:t>                    E.g</a:t>
            </a:r>
            <a:r>
              <a:rPr lang="en-US" sz="2400" dirty="0" smtClean="0">
                <a:latin typeface="Arial Rounded MT Bold" pitchFamily="34" charset="0"/>
                <a:cs typeface="Times New Roman" pitchFamily="18" charset="0"/>
              </a:rPr>
              <a:t>.. double and triple bonds.</a:t>
            </a:r>
          </a:p>
          <a:p>
            <a:pPr algn="just" eaLnBrk="1" hangingPunct="1">
              <a:lnSpc>
                <a:spcPct val="150000"/>
              </a:lnSpc>
              <a:buFontTx/>
              <a:buNone/>
            </a:pPr>
            <a:r>
              <a:rPr lang="en-US" sz="2400" dirty="0" smtClean="0">
                <a:solidFill>
                  <a:srgbClr val="00B0F0"/>
                </a:solidFill>
                <a:latin typeface="Arial Rounded MT Bold" pitchFamily="34" charset="0"/>
                <a:cs typeface="Times New Roman" pitchFamily="18" charset="0"/>
              </a:rPr>
              <a:t>3</a:t>
            </a:r>
            <a:r>
              <a:rPr lang="en-US" sz="2400" dirty="0" smtClean="0">
                <a:latin typeface="Arial Rounded MT Bold" pitchFamily="34" charset="0"/>
                <a:cs typeface="Times New Roman" pitchFamily="18" charset="0"/>
              </a:rPr>
              <a:t>.‘n’ electrons : non bonded electrons, not involved in any bonding. </a:t>
            </a:r>
            <a:r>
              <a:rPr lang="en-US" sz="2400" dirty="0" smtClean="0">
                <a:latin typeface="Arial Rounded MT Bold" pitchFamily="34" charset="0"/>
                <a:cs typeface="Times New Roman" pitchFamily="18" charset="0"/>
              </a:rPr>
              <a:t>E.g</a:t>
            </a:r>
            <a:r>
              <a:rPr lang="en-US" sz="2400" dirty="0" smtClean="0">
                <a:latin typeface="Arial Rounded MT Bold" pitchFamily="34" charset="0"/>
                <a:cs typeface="Times New Roman" pitchFamily="18" charset="0"/>
              </a:rPr>
              <a:t>. lone pairs of electrons in S, O, N etc.</a:t>
            </a:r>
          </a:p>
          <a:p>
            <a:pPr algn="just" eaLnBrk="1" hangingPunct="1">
              <a:lnSpc>
                <a:spcPct val="150000"/>
              </a:lnSpc>
            </a:pPr>
            <a:r>
              <a:rPr lang="en-US" sz="2400" dirty="0" smtClean="0">
                <a:latin typeface="Arial Rounded MT Bold" pitchFamily="34" charset="0"/>
              </a:rPr>
              <a:t>Any molecule has either n, </a:t>
            </a:r>
            <a:r>
              <a:rPr lang="en-US" sz="2400" dirty="0" smtClean="0">
                <a:latin typeface="Arial Rounded MT Bold" pitchFamily="34" charset="0"/>
                <a:cs typeface="Times New Roman" pitchFamily="18" charset="0"/>
              </a:rPr>
              <a:t>π</a:t>
            </a:r>
            <a:r>
              <a:rPr lang="en-US" sz="2400" dirty="0" smtClean="0">
                <a:latin typeface="Arial Rounded MT Bold" pitchFamily="34" charset="0"/>
                <a:cs typeface="Times New Roman" pitchFamily="18" charset="0"/>
              </a:rPr>
              <a:t>, σ </a:t>
            </a:r>
            <a:r>
              <a:rPr lang="en-US" sz="2400" dirty="0" smtClean="0">
                <a:latin typeface="Arial Rounded MT Bold" pitchFamily="34" charset="0"/>
                <a:cs typeface="Times New Roman" pitchFamily="18" charset="0"/>
              </a:rPr>
              <a:t>or the combination of these electrons.</a:t>
            </a:r>
          </a:p>
          <a:p>
            <a:pPr algn="just" eaLnBrk="1" hangingPunct="1">
              <a:lnSpc>
                <a:spcPct val="150000"/>
              </a:lnSpc>
            </a:pPr>
            <a:r>
              <a:rPr lang="en-US" sz="2400" dirty="0" smtClean="0">
                <a:latin typeface="Arial Rounded MT Bold" pitchFamily="34" charset="0"/>
                <a:cs typeface="Times New Roman" pitchFamily="18" charset="0"/>
              </a:rPr>
              <a:t>The bonding and non bonding electrons absorb the characteristic radiation and undergo transition from ground state to excited state.</a:t>
            </a:r>
          </a:p>
          <a:p>
            <a:pPr algn="just" eaLnBrk="1" hangingPunct="1">
              <a:buFont typeface="Arial" pitchFamily="34" charset="0"/>
              <a:buAutoNum type="arabicPeriod"/>
            </a:pPr>
            <a:endParaRPr lang="en-US" sz="2300" dirty="0" smtClean="0">
              <a:effectLst>
                <a:outerShdw blurRad="38100" dist="38100" dir="2700000" algn="tl">
                  <a:srgbClr val="C0C0C0"/>
                </a:outerShdw>
              </a:effectLst>
              <a:cs typeface="Times New Roman" pitchFamily="18" charset="0"/>
            </a:endParaRPr>
          </a:p>
          <a:p>
            <a:pPr algn="just" eaLnBrk="1" hangingPunct="1">
              <a:buFont typeface="Arial" pitchFamily="34" charset="0"/>
              <a:buChar char="•"/>
            </a:pPr>
            <a:endParaRPr lang="en-IN" sz="23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1143000"/>
          </a:xfrm>
        </p:spPr>
        <p:txBody>
          <a:bodyPr>
            <a:noAutofit/>
          </a:bodyPr>
          <a:lstStyle/>
          <a:p>
            <a:r>
              <a:rPr lang="en-US" sz="4000" b="1" dirty="0" smtClean="0">
                <a:latin typeface="Algerian" pitchFamily="82" charset="0"/>
              </a:rPr>
              <a:t>Applications of UV spectroscopy</a:t>
            </a:r>
            <a:br>
              <a:rPr lang="en-US" sz="4000" b="1" dirty="0" smtClean="0">
                <a:latin typeface="Algerian" pitchFamily="82" charset="0"/>
              </a:rPr>
            </a:br>
            <a:endParaRPr lang="en-US" sz="4000" dirty="0">
              <a:latin typeface="Algerian" pitchFamily="82" charset="0"/>
            </a:endParaRPr>
          </a:p>
        </p:txBody>
      </p:sp>
      <p:sp>
        <p:nvSpPr>
          <p:cNvPr id="3" name="Content Placeholder 2"/>
          <p:cNvSpPr>
            <a:spLocks noGrp="1"/>
          </p:cNvSpPr>
          <p:nvPr>
            <p:ph idx="1"/>
          </p:nvPr>
        </p:nvSpPr>
        <p:spPr>
          <a:xfrm>
            <a:off x="0" y="990600"/>
            <a:ext cx="9144000" cy="5867400"/>
          </a:xfrm>
        </p:spPr>
        <p:txBody>
          <a:bodyPr>
            <a:normAutofit fontScale="92500" lnSpcReduction="10000"/>
          </a:bodyPr>
          <a:lstStyle/>
          <a:p>
            <a:pPr>
              <a:buNone/>
            </a:pPr>
            <a:endParaRPr lang="en-US" b="1" dirty="0" smtClean="0">
              <a:latin typeface="Arial Rounded MT Bold" pitchFamily="34" charset="0"/>
            </a:endParaRPr>
          </a:p>
          <a:p>
            <a:pPr>
              <a:buNone/>
            </a:pPr>
            <a:r>
              <a:rPr lang="en-US" sz="3200" b="1" dirty="0" smtClean="0">
                <a:latin typeface="Arial Rounded MT Bold" pitchFamily="34" charset="0"/>
              </a:rPr>
              <a:t>I</a:t>
            </a:r>
            <a:r>
              <a:rPr lang="en-US" sz="3200" b="1" dirty="0" smtClean="0">
                <a:latin typeface="Arial Rounded MT Bold" pitchFamily="34" charset="0"/>
              </a:rPr>
              <a:t>. Quantitative </a:t>
            </a:r>
            <a:r>
              <a:rPr lang="en-US" sz="3200" b="1" dirty="0" smtClean="0">
                <a:latin typeface="Arial Rounded MT Bold" pitchFamily="34" charset="0"/>
              </a:rPr>
              <a:t>analysis</a:t>
            </a:r>
          </a:p>
          <a:p>
            <a:pPr>
              <a:buNone/>
            </a:pPr>
            <a:r>
              <a:rPr lang="en-US" sz="3200" b="1" dirty="0" smtClean="0">
                <a:latin typeface="Arial Rounded MT Bold" pitchFamily="34" charset="0"/>
              </a:rPr>
              <a:t>II</a:t>
            </a:r>
            <a:r>
              <a:rPr lang="en-US" sz="3200" b="1" dirty="0" smtClean="0">
                <a:latin typeface="Arial Rounded MT Bold" pitchFamily="34" charset="0"/>
              </a:rPr>
              <a:t>. Qualitative </a:t>
            </a:r>
            <a:r>
              <a:rPr lang="en-US" sz="3200" b="1" dirty="0" smtClean="0">
                <a:latin typeface="Arial Rounded MT Bold" pitchFamily="34" charset="0"/>
              </a:rPr>
              <a:t>analysis</a:t>
            </a:r>
          </a:p>
          <a:p>
            <a:pPr>
              <a:buNone/>
            </a:pPr>
            <a:endParaRPr lang="en-US" sz="3200" b="1" dirty="0" smtClean="0">
              <a:latin typeface="Arial Rounded MT Bold" pitchFamily="34" charset="0"/>
            </a:endParaRPr>
          </a:p>
          <a:p>
            <a:pPr>
              <a:buNone/>
            </a:pPr>
            <a:r>
              <a:rPr lang="en-US" sz="3200" b="1" dirty="0" smtClean="0">
                <a:latin typeface="Arial Rounded MT Bold" pitchFamily="34" charset="0"/>
              </a:rPr>
              <a:t>I</a:t>
            </a:r>
            <a:r>
              <a:rPr lang="en-US" sz="3200" b="1" dirty="0" smtClean="0">
                <a:latin typeface="Arial Rounded MT Bold" pitchFamily="34" charset="0"/>
              </a:rPr>
              <a:t>. Quantitative </a:t>
            </a:r>
            <a:r>
              <a:rPr lang="en-US" sz="3200" b="1" dirty="0" smtClean="0">
                <a:latin typeface="Arial Rounded MT Bold" pitchFamily="34" charset="0"/>
              </a:rPr>
              <a:t>analysis</a:t>
            </a:r>
          </a:p>
          <a:p>
            <a:pPr>
              <a:buNone/>
            </a:pPr>
            <a:r>
              <a:rPr lang="en-US" sz="3200" b="1" dirty="0" smtClean="0">
                <a:latin typeface="Arial Rounded MT Bold" pitchFamily="34" charset="0"/>
              </a:rPr>
              <a:t>I.1 Quantitative analysis of single component samples</a:t>
            </a:r>
          </a:p>
          <a:p>
            <a:r>
              <a:rPr lang="en-US" sz="3200" dirty="0" smtClean="0">
                <a:latin typeface="Arial Rounded MT Bold" pitchFamily="34" charset="0"/>
              </a:rPr>
              <a:t>The concentration of a drug or absorbing substance in a given sample can be easily </a:t>
            </a:r>
            <a:r>
              <a:rPr lang="en-US" sz="3200" dirty="0" smtClean="0">
                <a:latin typeface="Arial Rounded MT Bold" pitchFamily="34" charset="0"/>
              </a:rPr>
              <a:t>analyzed </a:t>
            </a:r>
            <a:r>
              <a:rPr lang="en-US" sz="3200" dirty="0" smtClean="0">
                <a:latin typeface="Arial Rounded MT Bold" pitchFamily="34" charset="0"/>
              </a:rPr>
              <a:t>by measuring the absorbance of the solution prepared in a transparent solvent in a UV spectrophotometer.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0" y="609600"/>
            <a:ext cx="8991600" cy="5715001"/>
          </a:xfrm>
        </p:spPr>
        <p:txBody>
          <a:bodyPr>
            <a:noAutofit/>
          </a:bodyPr>
          <a:lstStyle/>
          <a:p>
            <a:r>
              <a:rPr lang="en-US" sz="3200" dirty="0" smtClean="0">
                <a:latin typeface="Arial Rounded MT Bold" pitchFamily="34" charset="0"/>
              </a:rPr>
              <a:t>This quantitative UV method is applicable to determine the concentration of a single component in the given sample and to determine the concentration of different components in a mixture</a:t>
            </a:r>
          </a:p>
          <a:p>
            <a:r>
              <a:rPr lang="en-US" sz="3200" dirty="0" smtClean="0">
                <a:latin typeface="Arial Rounded MT Bold" pitchFamily="34" charset="0"/>
              </a:rPr>
              <a:t>The methods adopted to </a:t>
            </a:r>
            <a:r>
              <a:rPr lang="en-US" sz="3200" dirty="0" smtClean="0">
                <a:latin typeface="Arial Rounded MT Bold" pitchFamily="34" charset="0"/>
              </a:rPr>
              <a:t>analyze </a:t>
            </a:r>
            <a:r>
              <a:rPr lang="en-US" sz="3200" dirty="0" smtClean="0">
                <a:latin typeface="Arial Rounded MT Bold" pitchFamily="34" charset="0"/>
              </a:rPr>
              <a:t>single component samples are</a:t>
            </a:r>
            <a:endParaRPr lang="en-US" sz="3200" b="1" dirty="0" smtClean="0">
              <a:latin typeface="Arial Rounded MT Bold" pitchFamily="34" charset="0"/>
            </a:endParaRPr>
          </a:p>
          <a:p>
            <a:pPr>
              <a:buNone/>
            </a:pPr>
            <a:r>
              <a:rPr lang="en-US" sz="3200" dirty="0" smtClean="0">
                <a:latin typeface="Arial Rounded MT Bold" pitchFamily="34" charset="0"/>
              </a:rPr>
              <a:t>  a)Standard absorptivity value method</a:t>
            </a:r>
            <a:endParaRPr lang="en-US" sz="3200" b="1" dirty="0" smtClean="0">
              <a:latin typeface="Arial Rounded MT Bold" pitchFamily="34" charset="0"/>
            </a:endParaRPr>
          </a:p>
          <a:p>
            <a:pPr>
              <a:buNone/>
            </a:pPr>
            <a:r>
              <a:rPr lang="en-US" sz="3200" dirty="0" smtClean="0">
                <a:latin typeface="Arial Rounded MT Bold" pitchFamily="34" charset="0"/>
              </a:rPr>
              <a:t>  b)Calibration </a:t>
            </a:r>
            <a:r>
              <a:rPr lang="en-US" sz="3200" dirty="0" smtClean="0">
                <a:latin typeface="Arial Rounded MT Bold" pitchFamily="34" charset="0"/>
              </a:rPr>
              <a:t>curve </a:t>
            </a:r>
            <a:r>
              <a:rPr lang="en-US" sz="3200" dirty="0" smtClean="0">
                <a:latin typeface="Arial Rounded MT Bold" pitchFamily="34" charset="0"/>
              </a:rPr>
              <a:t>method </a:t>
            </a:r>
            <a:endParaRPr lang="en-US" sz="3200" b="1" dirty="0" smtClean="0">
              <a:latin typeface="Arial Rounded MT Bold" pitchFamily="34" charset="0"/>
            </a:endParaRPr>
          </a:p>
          <a:p>
            <a:pPr>
              <a:buNone/>
            </a:pPr>
            <a:r>
              <a:rPr lang="en-US" sz="3200" dirty="0" smtClean="0">
                <a:latin typeface="Arial Rounded MT Bold" pitchFamily="34" charset="0"/>
              </a:rPr>
              <a:t>   c)Single or double point standardization method</a:t>
            </a:r>
            <a:endParaRPr lang="en-US" sz="3200" b="1" dirty="0" smtClean="0">
              <a:latin typeface="Arial Rounded MT Bold" pitchFamily="34" charset="0"/>
            </a:endParaRPr>
          </a:p>
          <a:p>
            <a:pPr>
              <a:buNone/>
            </a:pPr>
            <a:endParaRPr lang="en-US" sz="3200" dirty="0">
              <a:latin typeface="Arial Rounded MT Bold" pitchFamily="34"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9144000" cy="6553200"/>
          </a:xfrm>
        </p:spPr>
        <p:txBody>
          <a:bodyPr>
            <a:normAutofit fontScale="92500" lnSpcReduction="10000"/>
          </a:bodyPr>
          <a:lstStyle/>
          <a:p>
            <a:pPr>
              <a:buNone/>
            </a:pPr>
            <a:r>
              <a:rPr lang="en-US" sz="3000" b="1" dirty="0" smtClean="0">
                <a:latin typeface="Algerian" pitchFamily="82" charset="0"/>
              </a:rPr>
              <a:t>I.2 Quantitative analysis of substances in multicomponent samples.</a:t>
            </a:r>
          </a:p>
          <a:p>
            <a:r>
              <a:rPr lang="en-US" sz="3000" dirty="0" smtClean="0">
                <a:latin typeface="Arial Rounded MT Bold" pitchFamily="34" charset="0"/>
              </a:rPr>
              <a:t>The identification and concentration of one or more components in the sample can be analyzed by modifying the simple spectrophotometric procedure adopted in single component samples.</a:t>
            </a:r>
          </a:p>
          <a:p>
            <a:r>
              <a:rPr lang="en-US" sz="3000" dirty="0" smtClean="0">
                <a:latin typeface="Arial Rounded MT Bold" pitchFamily="34" charset="0"/>
              </a:rPr>
              <a:t>The  different multicomponent analytical methods are</a:t>
            </a:r>
            <a:endParaRPr lang="en-US" sz="3000" b="1" dirty="0" smtClean="0">
              <a:latin typeface="Arial Rounded MT Bold" pitchFamily="34" charset="0"/>
            </a:endParaRPr>
          </a:p>
          <a:p>
            <a:pPr>
              <a:buNone/>
            </a:pPr>
            <a:r>
              <a:rPr lang="en-US" sz="3000" dirty="0" smtClean="0">
                <a:latin typeface="Arial Rounded MT Bold" pitchFamily="34" charset="0"/>
              </a:rPr>
              <a:t>    a. </a:t>
            </a:r>
            <a:r>
              <a:rPr lang="en-US" sz="3000" dirty="0" smtClean="0">
                <a:latin typeface="Arial Rounded MT Bold" pitchFamily="34" charset="0"/>
              </a:rPr>
              <a:t>Using </a:t>
            </a:r>
            <a:r>
              <a:rPr lang="en-US" sz="3000" dirty="0" smtClean="0">
                <a:latin typeface="Arial Rounded MT Bold" pitchFamily="34" charset="0"/>
              </a:rPr>
              <a:t>absorbance corrected for interference</a:t>
            </a:r>
            <a:endParaRPr lang="en-US" sz="3000" b="1" dirty="0" smtClean="0">
              <a:latin typeface="Arial Rounded MT Bold" pitchFamily="34" charset="0"/>
            </a:endParaRPr>
          </a:p>
          <a:p>
            <a:pPr>
              <a:buNone/>
            </a:pPr>
            <a:r>
              <a:rPr lang="en-US" sz="3000" dirty="0" smtClean="0">
                <a:latin typeface="Arial Rounded MT Bold" pitchFamily="34" charset="0"/>
              </a:rPr>
              <a:t>    b. After solvent extraction of the sample</a:t>
            </a:r>
            <a:endParaRPr lang="en-US" sz="3000" b="1" dirty="0" smtClean="0">
              <a:latin typeface="Arial Rounded MT Bold" pitchFamily="34" charset="0"/>
            </a:endParaRPr>
          </a:p>
          <a:p>
            <a:pPr>
              <a:buNone/>
            </a:pPr>
            <a:r>
              <a:rPr lang="en-US" sz="3000" dirty="0" smtClean="0">
                <a:latin typeface="Arial Rounded MT Bold" pitchFamily="34" charset="0"/>
              </a:rPr>
              <a:t>    c. Simultaneous equation method </a:t>
            </a:r>
            <a:endParaRPr lang="en-US" sz="3000" b="1" dirty="0" smtClean="0">
              <a:latin typeface="Arial Rounded MT Bold" pitchFamily="34" charset="0"/>
            </a:endParaRPr>
          </a:p>
          <a:p>
            <a:pPr>
              <a:buNone/>
            </a:pPr>
            <a:r>
              <a:rPr lang="en-US" sz="3000" dirty="0" smtClean="0">
                <a:latin typeface="Arial Rounded MT Bold" pitchFamily="34" charset="0"/>
              </a:rPr>
              <a:t>    d. Absorption ratio method </a:t>
            </a:r>
            <a:endParaRPr lang="en-US" sz="3000" b="1" dirty="0" smtClean="0">
              <a:latin typeface="Arial Rounded MT Bold" pitchFamily="34" charset="0"/>
            </a:endParaRPr>
          </a:p>
          <a:p>
            <a:pPr>
              <a:buNone/>
            </a:pPr>
            <a:r>
              <a:rPr lang="en-US" sz="3000" dirty="0" smtClean="0">
                <a:latin typeface="Arial Rounded MT Bold" pitchFamily="34" charset="0"/>
              </a:rPr>
              <a:t>    e. Geometric correction method </a:t>
            </a:r>
            <a:endParaRPr lang="en-US" sz="3000" b="1" dirty="0" smtClean="0">
              <a:latin typeface="Arial Rounded MT Bold" pitchFamily="34" charset="0"/>
            </a:endParaRPr>
          </a:p>
          <a:p>
            <a:pPr>
              <a:buNone/>
            </a:pPr>
            <a:r>
              <a:rPr lang="en-US" sz="3000" dirty="0" smtClean="0">
                <a:latin typeface="Arial Rounded MT Bold" pitchFamily="34" charset="0"/>
              </a:rPr>
              <a:t>    f. Orthogonal polynomial method</a:t>
            </a:r>
            <a:endParaRPr lang="en-US" sz="3000" b="1" dirty="0" smtClean="0">
              <a:latin typeface="Arial Rounded MT Bold"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8534400" cy="6096001"/>
          </a:xfrm>
        </p:spPr>
        <p:txBody>
          <a:bodyPr>
            <a:normAutofit fontScale="92500" lnSpcReduction="20000"/>
          </a:bodyPr>
          <a:lstStyle/>
          <a:p>
            <a:pPr>
              <a:buNone/>
            </a:pPr>
            <a:r>
              <a:rPr lang="en-US" b="1" dirty="0" smtClean="0"/>
              <a:t>II</a:t>
            </a:r>
            <a:r>
              <a:rPr lang="en-US" sz="3500" b="1" dirty="0" smtClean="0"/>
              <a:t>. </a:t>
            </a:r>
            <a:r>
              <a:rPr lang="en-US" sz="3500" b="1" dirty="0" smtClean="0">
                <a:latin typeface="Algerian" pitchFamily="82" charset="0"/>
              </a:rPr>
              <a:t>Qualitative analysis</a:t>
            </a:r>
          </a:p>
          <a:p>
            <a:pPr>
              <a:buNone/>
            </a:pPr>
            <a:r>
              <a:rPr lang="en-US" sz="3500" b="1" dirty="0" smtClean="0">
                <a:latin typeface="Algerian" pitchFamily="82" charset="0"/>
              </a:rPr>
              <a:t> </a:t>
            </a:r>
            <a:r>
              <a:rPr lang="en-US" sz="3500" b="1" dirty="0" smtClean="0">
                <a:latin typeface="Algerian" pitchFamily="82" charset="0"/>
              </a:rPr>
              <a:t>    </a:t>
            </a:r>
            <a:r>
              <a:rPr lang="en-US" sz="3500" b="1" dirty="0" smtClean="0">
                <a:latin typeface="Algerian" pitchFamily="82" charset="0"/>
              </a:rPr>
              <a:t>1 </a:t>
            </a:r>
            <a:r>
              <a:rPr lang="en-US" sz="3500" b="1" dirty="0" smtClean="0">
                <a:latin typeface="Algerian" pitchFamily="82" charset="0"/>
              </a:rPr>
              <a:t>Detection of Chromophoric groups</a:t>
            </a:r>
          </a:p>
          <a:p>
            <a:pPr>
              <a:buFont typeface="Wingdings" pitchFamily="2" charset="2"/>
              <a:buChar char="Ø"/>
            </a:pPr>
            <a:r>
              <a:rPr lang="en-US" sz="3200" dirty="0" smtClean="0">
                <a:latin typeface="Arial Rounded MT Bold" pitchFamily="34" charset="0"/>
              </a:rPr>
              <a:t>The absence of a band at particular wavelength may be regarded as  evidence for the absence of a specific chromophore in a compound.</a:t>
            </a:r>
          </a:p>
          <a:p>
            <a:pPr>
              <a:buFont typeface="Wingdings" pitchFamily="2" charset="2"/>
              <a:buChar char="Ø"/>
            </a:pPr>
            <a:r>
              <a:rPr lang="en-US" sz="3200" dirty="0" smtClean="0">
                <a:latin typeface="Arial Rounded MT Bold" pitchFamily="34" charset="0"/>
              </a:rPr>
              <a:t> If the spectrum is transparent above 200 nm, it shows the absence of </a:t>
            </a:r>
          </a:p>
          <a:p>
            <a:pPr>
              <a:buNone/>
            </a:pPr>
            <a:r>
              <a:rPr lang="en-US" sz="3200" dirty="0" smtClean="0">
                <a:latin typeface="Arial Rounded MT Bold" pitchFamily="34" charset="0"/>
              </a:rPr>
              <a:t>    a) </a:t>
            </a:r>
            <a:r>
              <a:rPr lang="en-US" sz="3200" dirty="0" smtClean="0">
                <a:latin typeface="Arial Rounded MT Bold" pitchFamily="34" charset="0"/>
              </a:rPr>
              <a:t>conjugation/</a:t>
            </a:r>
            <a:r>
              <a:rPr lang="en-US" sz="3200" dirty="0" err="1" smtClean="0">
                <a:latin typeface="Arial Rounded MT Bold" pitchFamily="34" charset="0"/>
              </a:rPr>
              <a:t>unsaturation</a:t>
            </a:r>
            <a:r>
              <a:rPr lang="en-US" sz="3200" dirty="0" smtClean="0">
                <a:latin typeface="Arial Rounded MT Bold" pitchFamily="34" charset="0"/>
              </a:rPr>
              <a:t> </a:t>
            </a:r>
            <a:endParaRPr lang="en-US" sz="3200" dirty="0" smtClean="0">
              <a:latin typeface="Arial Rounded MT Bold" pitchFamily="34" charset="0"/>
            </a:endParaRPr>
          </a:p>
          <a:p>
            <a:pPr>
              <a:buNone/>
            </a:pPr>
            <a:r>
              <a:rPr lang="en-US" sz="3200" dirty="0" smtClean="0">
                <a:latin typeface="Arial Rounded MT Bold" pitchFamily="34" charset="0"/>
              </a:rPr>
              <a:t>    b) carbonyl compounds like aldehydes and </a:t>
            </a:r>
            <a:r>
              <a:rPr lang="en-US" sz="3200" dirty="0" smtClean="0">
                <a:latin typeface="Arial Rounded MT Bold" pitchFamily="34" charset="0"/>
              </a:rPr>
              <a:t>      Ketone </a:t>
            </a:r>
          </a:p>
          <a:p>
            <a:pPr>
              <a:buNone/>
            </a:pPr>
            <a:r>
              <a:rPr lang="en-US" sz="3200" dirty="0" smtClean="0">
                <a:latin typeface="Arial Rounded MT Bold" pitchFamily="34" charset="0"/>
              </a:rPr>
              <a:t> </a:t>
            </a:r>
            <a:r>
              <a:rPr lang="en-US" sz="3200" dirty="0" smtClean="0">
                <a:latin typeface="Arial Rounded MT Bold" pitchFamily="34" charset="0"/>
              </a:rPr>
              <a:t>  </a:t>
            </a:r>
            <a:r>
              <a:rPr lang="en-US" sz="3200" dirty="0" smtClean="0">
                <a:latin typeface="Arial Rounded MT Bold" pitchFamily="34" charset="0"/>
              </a:rPr>
              <a:t>c)benzene </a:t>
            </a:r>
            <a:r>
              <a:rPr lang="en-US" sz="3200" dirty="0" smtClean="0">
                <a:latin typeface="Arial Rounded MT Bold" pitchFamily="34" charset="0"/>
              </a:rPr>
              <a:t>or aromatic compounds </a:t>
            </a:r>
          </a:p>
          <a:p>
            <a:pPr>
              <a:buNone/>
            </a:pPr>
            <a:r>
              <a:rPr lang="en-US" sz="3200" dirty="0" smtClean="0">
                <a:latin typeface="Arial Rounded MT Bold" pitchFamily="34" charset="0"/>
              </a:rPr>
              <a:t>    d) bromo or iodo atoms</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8229600" cy="6096001"/>
          </a:xfrm>
        </p:spPr>
        <p:txBody>
          <a:bodyPr>
            <a:normAutofit fontScale="92500"/>
          </a:bodyPr>
          <a:lstStyle/>
          <a:p>
            <a:pPr>
              <a:buNone/>
            </a:pPr>
            <a:r>
              <a:rPr lang="en-US" sz="3000" b="1" dirty="0" smtClean="0">
                <a:latin typeface="Algerian" pitchFamily="82" charset="0"/>
              </a:rPr>
              <a:t>II.2 Detection of Extent of Conjugation</a:t>
            </a:r>
          </a:p>
          <a:p>
            <a:pPr>
              <a:buFont typeface="Wingdings" pitchFamily="2" charset="2"/>
              <a:buChar char="Ø"/>
            </a:pPr>
            <a:r>
              <a:rPr lang="en-US" b="1" dirty="0" smtClean="0"/>
              <a:t> </a:t>
            </a:r>
            <a:r>
              <a:rPr lang="en-US" sz="3200" dirty="0" smtClean="0">
                <a:latin typeface="Arial Rounded MT Bold" pitchFamily="34" charset="0"/>
              </a:rPr>
              <a:t>Presence of alternate single and double bond(may be present in </a:t>
            </a:r>
            <a:r>
              <a:rPr lang="en-US" sz="3200" dirty="0" smtClean="0">
                <a:latin typeface="Arial Rounded MT Bold" pitchFamily="34" charset="0"/>
              </a:rPr>
              <a:t>Chromophoric </a:t>
            </a:r>
            <a:r>
              <a:rPr lang="en-US" sz="3200" dirty="0" smtClean="0">
                <a:latin typeface="Arial Rounded MT Bold" pitchFamily="34" charset="0"/>
              </a:rPr>
              <a:t>groups) in a molecule is generally referred as conjugated system.</a:t>
            </a:r>
          </a:p>
          <a:p>
            <a:pPr>
              <a:buFont typeface="Wingdings" pitchFamily="2" charset="2"/>
              <a:buChar char="Ø"/>
            </a:pPr>
            <a:r>
              <a:rPr lang="en-US" sz="3200" dirty="0" smtClean="0">
                <a:latin typeface="Arial Rounded MT Bold" pitchFamily="34" charset="0"/>
              </a:rPr>
              <a:t> If two or more </a:t>
            </a:r>
            <a:r>
              <a:rPr lang="en-US" sz="3200" dirty="0" err="1" smtClean="0">
                <a:latin typeface="Arial Rounded MT Bold" pitchFamily="34" charset="0"/>
              </a:rPr>
              <a:t>chromophoric</a:t>
            </a:r>
            <a:r>
              <a:rPr lang="en-US" sz="3200" dirty="0" smtClean="0">
                <a:latin typeface="Arial Rounded MT Bold" pitchFamily="34" charset="0"/>
              </a:rPr>
              <a:t> groups are  present in a molecule and they are separated by two or more single bonds the effect on the spectra is usually additive. </a:t>
            </a:r>
          </a:p>
          <a:p>
            <a:pPr>
              <a:buFont typeface="Wingdings" pitchFamily="2" charset="2"/>
              <a:buChar char="Ø"/>
            </a:pPr>
            <a:r>
              <a:rPr lang="en-US" sz="3200" dirty="0" smtClean="0">
                <a:latin typeface="Arial Rounded MT Bold" pitchFamily="34" charset="0"/>
              </a:rPr>
              <a:t>H</a:t>
            </a:r>
            <a:r>
              <a:rPr lang="en-US" sz="3200" baseline="-25000" dirty="0" smtClean="0">
                <a:latin typeface="Arial Rounded MT Bold" pitchFamily="34" charset="0"/>
              </a:rPr>
              <a:t>2</a:t>
            </a:r>
            <a:r>
              <a:rPr lang="en-US" sz="3200" dirty="0" smtClean="0">
                <a:latin typeface="Arial Rounded MT Bold" pitchFamily="34" charset="0"/>
              </a:rPr>
              <a:t>C=CH</a:t>
            </a:r>
            <a:r>
              <a:rPr lang="en-US" sz="3200" baseline="-25000" dirty="0" smtClean="0">
                <a:latin typeface="Arial Rounded MT Bold" pitchFamily="34" charset="0"/>
              </a:rPr>
              <a:t> </a:t>
            </a:r>
            <a:r>
              <a:rPr lang="en-US" sz="3200" dirty="0" smtClean="0">
                <a:latin typeface="Arial Rounded MT Bold" pitchFamily="34" charset="0"/>
              </a:rPr>
              <a:t>	        Ethylene		174 nm </a:t>
            </a:r>
          </a:p>
          <a:p>
            <a:pPr>
              <a:buFont typeface="Wingdings" pitchFamily="2" charset="2"/>
              <a:buChar char="Ø"/>
            </a:pPr>
            <a:r>
              <a:rPr lang="en-US" sz="3200" dirty="0" smtClean="0">
                <a:latin typeface="Arial Rounded MT Bold" pitchFamily="34" charset="0"/>
              </a:rPr>
              <a:t>-C=C-C=C -	        Butadiene		217 nm</a:t>
            </a:r>
          </a:p>
          <a:p>
            <a:pPr>
              <a:buFont typeface="Wingdings" pitchFamily="2" charset="2"/>
              <a:buChar char="Ø"/>
            </a:pPr>
            <a:endParaRPr lang="en-US" dirty="0" smtClean="0"/>
          </a:p>
          <a:p>
            <a:pPr>
              <a:buFont typeface="Wingdings" pitchFamily="2" charset="2"/>
              <a:buChar char="Ø"/>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66800"/>
            <a:ext cx="8229600" cy="5257801"/>
          </a:xfrm>
        </p:spPr>
        <p:txBody>
          <a:bodyPr/>
          <a:lstStyle/>
          <a:p>
            <a:pPr>
              <a:buNone/>
            </a:pPr>
            <a:r>
              <a:rPr lang="en-US" sz="2800" b="1" dirty="0" smtClean="0">
                <a:latin typeface="Algerian" pitchFamily="82" charset="0"/>
              </a:rPr>
              <a:t>II.3 Distinction of conjugated and non-conjugated </a:t>
            </a:r>
            <a:r>
              <a:rPr lang="en-US" sz="2800" b="1" dirty="0" err="1" smtClean="0">
                <a:latin typeface="Algerian" pitchFamily="82" charset="0"/>
              </a:rPr>
              <a:t>diene</a:t>
            </a:r>
            <a:endParaRPr lang="en-US" sz="2800" b="1" dirty="0" smtClean="0">
              <a:latin typeface="Algerian" pitchFamily="82" charset="0"/>
            </a:endParaRPr>
          </a:p>
          <a:p>
            <a:pPr>
              <a:buNone/>
            </a:pPr>
            <a:r>
              <a:rPr lang="en-US" dirty="0" smtClean="0"/>
              <a:t>   </a:t>
            </a:r>
            <a:r>
              <a:rPr lang="en-US" sz="3200" dirty="0" smtClean="0">
                <a:latin typeface="Arial Rounded MT Bold" pitchFamily="34" charset="0"/>
              </a:rPr>
              <a:t>Example: The </a:t>
            </a:r>
            <a:r>
              <a:rPr lang="en-US" sz="3200" dirty="0" smtClean="0">
                <a:latin typeface="Arial Rounded MT Bold" pitchFamily="34" charset="0"/>
              </a:rPr>
              <a:t>non conjugated </a:t>
            </a:r>
            <a:r>
              <a:rPr lang="en-US" sz="3200" dirty="0" smtClean="0">
                <a:latin typeface="Arial Rounded MT Bold" pitchFamily="34" charset="0"/>
              </a:rPr>
              <a:t>ethylene having one double bond has </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at 174 nm can be easily distinguished from butadiene which appears at longer wavelength(</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217nm),due to the presence of conjugated double bond.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8839200" cy="6477000"/>
          </a:xfrm>
        </p:spPr>
        <p:txBody>
          <a:bodyPr>
            <a:normAutofit/>
          </a:bodyPr>
          <a:lstStyle/>
          <a:p>
            <a:pPr>
              <a:buNone/>
            </a:pPr>
            <a:r>
              <a:rPr lang="en-US" sz="3200" b="1" dirty="0" smtClean="0">
                <a:latin typeface="Algerian" pitchFamily="82" charset="0"/>
              </a:rPr>
              <a:t>II.4 Detection of impurities</a:t>
            </a:r>
          </a:p>
          <a:p>
            <a:pPr>
              <a:buNone/>
            </a:pPr>
            <a:r>
              <a:rPr lang="en-US" dirty="0" smtClean="0"/>
              <a:t>   </a:t>
            </a:r>
            <a:r>
              <a:rPr lang="en-US" sz="3200" dirty="0" smtClean="0">
                <a:latin typeface="Arial Rounded MT Bold" pitchFamily="34" charset="0"/>
              </a:rPr>
              <a:t>If a substance is contaminated with impurity, the impurity will also absorb light at different wavelength, then the absorption spectra of impure substance will differ from characteristic absorption of pure substance. </a:t>
            </a:r>
          </a:p>
          <a:p>
            <a:r>
              <a:rPr lang="en-US" sz="3200" dirty="0" err="1" smtClean="0">
                <a:latin typeface="Arial Rounded MT Bold" pitchFamily="34" charset="0"/>
              </a:rPr>
              <a:t>Eg</a:t>
            </a:r>
            <a:r>
              <a:rPr lang="en-US" sz="3200" dirty="0" smtClean="0">
                <a:latin typeface="Arial Rounded MT Bold" pitchFamily="34" charset="0"/>
              </a:rPr>
              <a:t>:- The drug adrenaline in N/100 HCl shows </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at 280 nm and the presence of impurity </a:t>
            </a:r>
            <a:r>
              <a:rPr lang="en-US" sz="3200" dirty="0" err="1" smtClean="0">
                <a:latin typeface="Arial Rounded MT Bold" pitchFamily="34" charset="0"/>
              </a:rPr>
              <a:t>adrenalone</a:t>
            </a:r>
            <a:r>
              <a:rPr lang="en-US" sz="3200" dirty="0" smtClean="0">
                <a:latin typeface="Arial Rounded MT Bold" pitchFamily="34" charset="0"/>
              </a:rPr>
              <a:t> in adrenaline can be detected from its absorption maximum at 310 nm.</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609601"/>
            <a:ext cx="8001000" cy="5715000"/>
          </a:xfrm>
        </p:spPr>
        <p:txBody>
          <a:bodyPr/>
          <a:lstStyle/>
          <a:p>
            <a:pPr>
              <a:buNone/>
            </a:pPr>
            <a:r>
              <a:rPr lang="en-US" sz="3200" b="1" dirty="0" smtClean="0">
                <a:latin typeface="Algerian" pitchFamily="82" charset="0"/>
              </a:rPr>
              <a:t>II.5 Identification of unknown compound</a:t>
            </a:r>
            <a:endParaRPr lang="en-US" sz="3200" dirty="0" smtClean="0">
              <a:latin typeface="Algerian" pitchFamily="82" charset="0"/>
            </a:endParaRPr>
          </a:p>
          <a:p>
            <a:r>
              <a:rPr lang="en-US" sz="3200" dirty="0" smtClean="0">
                <a:latin typeface="Arial Rounded MT Bold" pitchFamily="34" charset="0"/>
              </a:rPr>
              <a:t>An unknown compound can be identified by comparing its spectrum with the known spectra. If the two spectra coincide, the two compounds must be identical. If the two spectra do not coincide, then the expected structure is different from the known compound.</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7999"/>
          </a:xfrm>
        </p:spPr>
        <p:txBody>
          <a:bodyPr>
            <a:normAutofit fontScale="92500" lnSpcReduction="10000"/>
          </a:bodyPr>
          <a:lstStyle/>
          <a:p>
            <a:pPr>
              <a:buNone/>
            </a:pPr>
            <a:r>
              <a:rPr lang="en-US" sz="2800" b="1" dirty="0" smtClean="0">
                <a:latin typeface="Algerian" pitchFamily="82" charset="0"/>
              </a:rPr>
              <a:t>II.6 Detection of </a:t>
            </a:r>
            <a:r>
              <a:rPr lang="en-US" sz="2800" b="1" dirty="0" err="1" smtClean="0">
                <a:latin typeface="Algerian" pitchFamily="82" charset="0"/>
              </a:rPr>
              <a:t>Polynuclear</a:t>
            </a:r>
            <a:r>
              <a:rPr lang="en-US" sz="2800" b="1" dirty="0" smtClean="0">
                <a:latin typeface="Algerian" pitchFamily="82" charset="0"/>
              </a:rPr>
              <a:t> hydrocarbons</a:t>
            </a:r>
            <a:endParaRPr lang="en-US" sz="2800" dirty="0" smtClean="0">
              <a:latin typeface="Algerian" pitchFamily="82" charset="0"/>
            </a:endParaRPr>
          </a:p>
          <a:p>
            <a:r>
              <a:rPr lang="en-US" sz="3200" dirty="0" smtClean="0">
                <a:latin typeface="Arial Rounded MT Bold" pitchFamily="34" charset="0"/>
              </a:rPr>
              <a:t>Benzene and </a:t>
            </a:r>
            <a:r>
              <a:rPr lang="en-US" sz="3200" dirty="0" err="1" smtClean="0">
                <a:latin typeface="Arial Rounded MT Bold" pitchFamily="34" charset="0"/>
              </a:rPr>
              <a:t>polynuclear</a:t>
            </a:r>
            <a:r>
              <a:rPr lang="en-US" sz="3200" dirty="0" smtClean="0">
                <a:latin typeface="Arial Rounded MT Bold" pitchFamily="34" charset="0"/>
              </a:rPr>
              <a:t> compounds have characteristic spectra in Ultra-violet and Visible radiation. </a:t>
            </a:r>
          </a:p>
          <a:p>
            <a:r>
              <a:rPr lang="en-US" sz="3200" dirty="0" smtClean="0">
                <a:latin typeface="Arial Rounded MT Bold" pitchFamily="34" charset="0"/>
              </a:rPr>
              <a:t>Thus the identification of </a:t>
            </a:r>
            <a:r>
              <a:rPr lang="en-US" sz="3200" dirty="0" err="1" smtClean="0">
                <a:latin typeface="Arial Rounded MT Bold" pitchFamily="34" charset="0"/>
              </a:rPr>
              <a:t>polynuclear</a:t>
            </a:r>
            <a:r>
              <a:rPr lang="en-US" sz="3200" dirty="0" smtClean="0">
                <a:latin typeface="Arial Rounded MT Bold" pitchFamily="34" charset="0"/>
              </a:rPr>
              <a:t> hydrocarbons can be made by comparison with the spectra of known </a:t>
            </a:r>
            <a:r>
              <a:rPr lang="en-US" sz="3200" dirty="0" err="1" smtClean="0">
                <a:latin typeface="Arial Rounded MT Bold" pitchFamily="34" charset="0"/>
              </a:rPr>
              <a:t>polynuclear</a:t>
            </a:r>
            <a:r>
              <a:rPr lang="en-US" sz="3200" dirty="0" smtClean="0">
                <a:latin typeface="Arial Rounded MT Bold" pitchFamily="34" charset="0"/>
              </a:rPr>
              <a:t> compounds.</a:t>
            </a:r>
          </a:p>
          <a:p>
            <a:r>
              <a:rPr lang="en-US" sz="3200" dirty="0" smtClean="0">
                <a:latin typeface="Arial Rounded MT Bold" pitchFamily="34" charset="0"/>
              </a:rPr>
              <a:t> The presence of substituents on the ring and increase in number of rings shift the absorption maximum to longer wavelength.</a:t>
            </a:r>
          </a:p>
          <a:p>
            <a:r>
              <a:rPr lang="en-US" sz="3200" b="1" dirty="0" smtClean="0">
                <a:latin typeface="Arial Rounded MT Bold" pitchFamily="34" charset="0"/>
              </a:rPr>
              <a:t> </a:t>
            </a:r>
            <a:r>
              <a:rPr lang="en-US" sz="3200" dirty="0" err="1" smtClean="0">
                <a:latin typeface="Arial Rounded MT Bold" pitchFamily="34" charset="0"/>
              </a:rPr>
              <a:t>Eg</a:t>
            </a:r>
            <a:r>
              <a:rPr lang="en-US" sz="3200" dirty="0" smtClean="0">
                <a:latin typeface="Arial Rounded MT Bold" pitchFamily="34" charset="0"/>
              </a:rPr>
              <a:t>: Benzene shows absorption maximum at 256 nm. The methyl group (toluene) substitution in benzene ring results in the shift of </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from 256 to 261 nm.</a:t>
            </a:r>
          </a:p>
          <a:p>
            <a:endParaRPr lang="en-US" dirty="0" smtClean="0">
              <a:latin typeface="Arial Rounded MT Bold" pitchFamily="34" charset="0"/>
            </a:endParaRPr>
          </a:p>
          <a:p>
            <a:endParaRPr lang="en-US"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
            <a:ext cx="9144000" cy="4724400"/>
          </a:xfrm>
        </p:spPr>
        <p:txBody>
          <a:bodyPr>
            <a:normAutofit fontScale="92500"/>
          </a:bodyPr>
          <a:lstStyle/>
          <a:p>
            <a:pPr>
              <a:buNone/>
            </a:pPr>
            <a:r>
              <a:rPr lang="en-US" sz="3200" b="1" dirty="0" smtClean="0">
                <a:latin typeface="Algerian" pitchFamily="82" charset="0"/>
              </a:rPr>
              <a:t>II.7 Structural elucidation</a:t>
            </a:r>
            <a:endParaRPr lang="en-US" sz="3200" dirty="0" smtClean="0">
              <a:latin typeface="Algerian" pitchFamily="82" charset="0"/>
            </a:endParaRPr>
          </a:p>
          <a:p>
            <a:r>
              <a:rPr lang="en-US" sz="3200" dirty="0" smtClean="0">
                <a:latin typeface="Arial Rounded MT Bold" pitchFamily="34" charset="0"/>
              </a:rPr>
              <a:t>Elucidation of structure is another important qualitative application of UV Spectroscopy. </a:t>
            </a:r>
          </a:p>
          <a:p>
            <a:r>
              <a:rPr lang="en-US" sz="3200" dirty="0" smtClean="0">
                <a:latin typeface="Arial Rounded MT Bold" pitchFamily="34" charset="0"/>
              </a:rPr>
              <a:t>For </a:t>
            </a:r>
            <a:r>
              <a:rPr lang="en-US" sz="3200" dirty="0" err="1" smtClean="0">
                <a:latin typeface="Arial Rounded MT Bold" pitchFamily="34" charset="0"/>
              </a:rPr>
              <a:t>E.g</a:t>
            </a:r>
            <a:r>
              <a:rPr lang="en-US" sz="3200" dirty="0" smtClean="0">
                <a:latin typeface="Arial Rounded MT Bold" pitchFamily="34" charset="0"/>
              </a:rPr>
              <a:t> </a:t>
            </a:r>
            <a:r>
              <a:rPr lang="en-US" sz="3200" dirty="0" smtClean="0">
                <a:latin typeface="Arial Rounded MT Bold" pitchFamily="34" charset="0"/>
              </a:rPr>
              <a:t>structures of Vitamin A</a:t>
            </a:r>
            <a:r>
              <a:rPr lang="en-US" sz="3200" baseline="-25000" dirty="0" smtClean="0">
                <a:latin typeface="Arial Rounded MT Bold" pitchFamily="34" charset="0"/>
              </a:rPr>
              <a:t>1</a:t>
            </a:r>
            <a:r>
              <a:rPr lang="en-US" sz="3200" dirty="0" smtClean="0">
                <a:latin typeface="Arial Rounded MT Bold" pitchFamily="34" charset="0"/>
              </a:rPr>
              <a:t> and A</a:t>
            </a:r>
            <a:r>
              <a:rPr lang="en-US" sz="3200" baseline="-25000" dirty="0" smtClean="0">
                <a:latin typeface="Arial Rounded MT Bold" pitchFamily="34" charset="0"/>
              </a:rPr>
              <a:t>2</a:t>
            </a:r>
            <a:r>
              <a:rPr lang="en-US" sz="3200" dirty="0" smtClean="0">
                <a:latin typeface="Arial Rounded MT Bold" pitchFamily="34" charset="0"/>
              </a:rPr>
              <a:t> can be easily elucidated  by UV spectra. Vitamin A</a:t>
            </a:r>
            <a:r>
              <a:rPr lang="en-US" sz="3200" baseline="-25000" dirty="0" smtClean="0">
                <a:latin typeface="Arial Rounded MT Bold" pitchFamily="34" charset="0"/>
              </a:rPr>
              <a:t>1</a:t>
            </a:r>
            <a:r>
              <a:rPr lang="en-US" sz="3200" dirty="0" smtClean="0">
                <a:latin typeface="Arial Rounded MT Bold" pitchFamily="34" charset="0"/>
              </a:rPr>
              <a:t> absorbs at 325 nm and Vitamin A</a:t>
            </a:r>
            <a:r>
              <a:rPr lang="en-US" sz="3200" baseline="-25000" dirty="0" smtClean="0">
                <a:latin typeface="Arial Rounded MT Bold" pitchFamily="34" charset="0"/>
              </a:rPr>
              <a:t>2</a:t>
            </a:r>
            <a:r>
              <a:rPr lang="en-US" sz="3200" dirty="0" smtClean="0">
                <a:latin typeface="Arial Rounded MT Bold" pitchFamily="34" charset="0"/>
              </a:rPr>
              <a:t> absorbs at 351 nm. The absorption maximum appears at longer wavelength for Vitamin A</a:t>
            </a:r>
            <a:r>
              <a:rPr lang="en-US" sz="3200" baseline="-25000" dirty="0" smtClean="0">
                <a:latin typeface="Arial Rounded MT Bold" pitchFamily="34" charset="0"/>
              </a:rPr>
              <a:t>2</a:t>
            </a:r>
            <a:r>
              <a:rPr lang="en-US" sz="3200" dirty="0" smtClean="0">
                <a:latin typeface="Arial Rounded MT Bold" pitchFamily="34" charset="0"/>
              </a:rPr>
              <a:t> due to the presence of additional </a:t>
            </a:r>
            <a:r>
              <a:rPr lang="en-US" sz="3200" dirty="0" err="1" smtClean="0">
                <a:latin typeface="Arial Rounded MT Bold" pitchFamily="34" charset="0"/>
              </a:rPr>
              <a:t>ethylenic</a:t>
            </a:r>
            <a:r>
              <a:rPr lang="en-US" sz="3200" dirty="0" smtClean="0">
                <a:latin typeface="Arial Rounded MT Bold" pitchFamily="34" charset="0"/>
              </a:rPr>
              <a:t> bond.</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1143000" y="4495800"/>
            <a:ext cx="7162800" cy="22098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latin typeface="Algerian" pitchFamily="82" charset="0"/>
              </a:rPr>
              <a:t>Electronic Transitions</a:t>
            </a:r>
            <a:endParaRPr lang="en-US" dirty="0">
              <a:latin typeface="Algerian" pitchFamily="82" charset="0"/>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457200" y="2107978"/>
            <a:ext cx="8229600" cy="404380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914401"/>
            <a:ext cx="7924800" cy="5410200"/>
          </a:xfrm>
        </p:spPr>
        <p:txBody>
          <a:bodyPr/>
          <a:lstStyle/>
          <a:p>
            <a:pPr>
              <a:buNone/>
            </a:pPr>
            <a:r>
              <a:rPr lang="en-US" sz="3200" b="1" dirty="0" smtClean="0">
                <a:latin typeface="Algerian" pitchFamily="82" charset="0"/>
              </a:rPr>
              <a:t>II.8 Detection of possible tautomers</a:t>
            </a:r>
            <a:endParaRPr lang="en-US" sz="3200" dirty="0" smtClean="0">
              <a:latin typeface="Algerian" pitchFamily="82" charset="0"/>
            </a:endParaRPr>
          </a:p>
          <a:p>
            <a:r>
              <a:rPr lang="en-US" sz="3200" dirty="0" smtClean="0">
                <a:latin typeface="Arial Rounded MT Bold" pitchFamily="34" charset="0"/>
              </a:rPr>
              <a:t>If a molecule exists in two tautomeric forms, prevalence of one over the other can be detected by ultra-violet spectroscopy.</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9144000" cy="6476999"/>
          </a:xfrm>
        </p:spPr>
        <p:txBody>
          <a:bodyPr>
            <a:normAutofit fontScale="92500" lnSpcReduction="10000"/>
          </a:bodyPr>
          <a:lstStyle/>
          <a:p>
            <a:pPr>
              <a:buNone/>
            </a:pPr>
            <a:r>
              <a:rPr lang="en-US" sz="3200" b="1" dirty="0" smtClean="0">
                <a:latin typeface="Algerian" pitchFamily="82" charset="0"/>
              </a:rPr>
              <a:t>II.9 Determination of configuration of Geometrical isomers:</a:t>
            </a:r>
            <a:endParaRPr lang="en-US" sz="3200" dirty="0" smtClean="0">
              <a:latin typeface="Algerian" pitchFamily="82" charset="0"/>
            </a:endParaRPr>
          </a:p>
          <a:p>
            <a:r>
              <a:rPr lang="en-US" dirty="0" smtClean="0"/>
              <a:t> </a:t>
            </a:r>
            <a:r>
              <a:rPr lang="en-US" sz="3200" dirty="0" err="1" smtClean="0">
                <a:latin typeface="Arial Rounded MT Bold" pitchFamily="34" charset="0"/>
              </a:rPr>
              <a:t>Cis</a:t>
            </a:r>
            <a:r>
              <a:rPr lang="en-US" sz="3200" dirty="0" smtClean="0">
                <a:latin typeface="Arial Rounded MT Bold" pitchFamily="34" charset="0"/>
              </a:rPr>
              <a:t> and trans isomers of a molecule can be distinguished by </a:t>
            </a:r>
            <a:r>
              <a:rPr lang="en-US" sz="3200" dirty="0" err="1" smtClean="0">
                <a:latin typeface="Arial Rounded MT Bold" pitchFamily="34" charset="0"/>
              </a:rPr>
              <a:t>steric</a:t>
            </a:r>
            <a:r>
              <a:rPr lang="en-US" sz="3200" dirty="0" smtClean="0">
                <a:latin typeface="Arial Rounded MT Bold" pitchFamily="34" charset="0"/>
              </a:rPr>
              <a:t> hindrance in UV spectroscopy. The results of absorption show that </a:t>
            </a:r>
            <a:r>
              <a:rPr lang="en-US" sz="3200" dirty="0" err="1" smtClean="0">
                <a:latin typeface="Arial Rounded MT Bold" pitchFamily="34" charset="0"/>
              </a:rPr>
              <a:t>cis</a:t>
            </a:r>
            <a:r>
              <a:rPr lang="en-US" sz="3200" dirty="0" smtClean="0">
                <a:latin typeface="Arial Rounded MT Bold" pitchFamily="34" charset="0"/>
              </a:rPr>
              <a:t> compounds absorb at different wavelengths as compared to that of trans isomer. </a:t>
            </a:r>
          </a:p>
          <a:p>
            <a:r>
              <a:rPr lang="en-US" sz="3200" dirty="0" err="1" smtClean="0">
                <a:latin typeface="Arial Rounded MT Bold" pitchFamily="34" charset="0"/>
              </a:rPr>
              <a:t>Cis</a:t>
            </a:r>
            <a:r>
              <a:rPr lang="en-US" sz="3200" dirty="0" smtClean="0">
                <a:latin typeface="Arial Rounded MT Bold" pitchFamily="34" charset="0"/>
              </a:rPr>
              <a:t>- </a:t>
            </a:r>
            <a:r>
              <a:rPr lang="en-US" sz="3200" dirty="0" err="1" smtClean="0">
                <a:latin typeface="Arial Rounded MT Bold" pitchFamily="34" charset="0"/>
              </a:rPr>
              <a:t>stilbene</a:t>
            </a:r>
            <a:r>
              <a:rPr lang="en-US" sz="3200" dirty="0" smtClean="0">
                <a:latin typeface="Arial Rounded MT Bold" pitchFamily="34" charset="0"/>
              </a:rPr>
              <a:t> </a:t>
            </a:r>
            <a:r>
              <a:rPr lang="en-US" sz="3200" dirty="0" smtClean="0">
                <a:latin typeface="Arial Rounded MT Bold" pitchFamily="34" charset="0"/>
              </a:rPr>
              <a:t>shows </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at 283 nm where as trans-</a:t>
            </a:r>
            <a:r>
              <a:rPr lang="en-US" sz="3200" dirty="0" err="1" smtClean="0">
                <a:latin typeface="Arial Rounded MT Bold" pitchFamily="34" charset="0"/>
              </a:rPr>
              <a:t>stilbene</a:t>
            </a:r>
            <a:r>
              <a:rPr lang="en-US" sz="3200" dirty="0" smtClean="0">
                <a:latin typeface="Arial Rounded MT Bold" pitchFamily="34" charset="0"/>
              </a:rPr>
              <a:t> shows </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at 295.5 nm. A distortion in </a:t>
            </a:r>
            <a:r>
              <a:rPr lang="en-US" sz="3200" dirty="0" err="1" smtClean="0">
                <a:latin typeface="Arial Rounded MT Bold" pitchFamily="34" charset="0"/>
              </a:rPr>
              <a:t>coplanarity</a:t>
            </a:r>
            <a:r>
              <a:rPr lang="en-US" sz="3200" dirty="0" smtClean="0">
                <a:latin typeface="Arial Rounded MT Bold" pitchFamily="34" charset="0"/>
              </a:rPr>
              <a:t> due to </a:t>
            </a:r>
            <a:r>
              <a:rPr lang="en-US" sz="3200" dirty="0" err="1" smtClean="0">
                <a:latin typeface="Arial Rounded MT Bold" pitchFamily="34" charset="0"/>
              </a:rPr>
              <a:t>steric</a:t>
            </a:r>
            <a:r>
              <a:rPr lang="en-US" sz="3200" dirty="0" smtClean="0">
                <a:latin typeface="Arial Rounded MT Bold" pitchFamily="34" charset="0"/>
              </a:rPr>
              <a:t> hindrance results lower value in </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and lower extinction coefficient(</a:t>
            </a:r>
            <a:r>
              <a:rPr lang="en-US" sz="3200" dirty="0" smtClean="0">
                <a:latin typeface="Arial Rounded MT Bold" pitchFamily="34" charset="0"/>
                <a:sym typeface="Symbol"/>
              </a:rPr>
              <a:t></a:t>
            </a:r>
            <a:r>
              <a:rPr lang="en-US" sz="3200" baseline="-25000" dirty="0" smtClean="0">
                <a:latin typeface="Arial Rounded MT Bold" pitchFamily="34" charset="0"/>
              </a:rPr>
              <a:t>max</a:t>
            </a:r>
            <a:r>
              <a:rPr lang="en-US" sz="3200" dirty="0" smtClean="0">
                <a:latin typeface="Arial Rounded MT Bold" pitchFamily="34" charset="0"/>
              </a:rPr>
              <a:t> 12300) in </a:t>
            </a:r>
            <a:r>
              <a:rPr lang="en-US" sz="3200" dirty="0" err="1" smtClean="0">
                <a:latin typeface="Arial Rounded MT Bold" pitchFamily="34" charset="0"/>
              </a:rPr>
              <a:t>cis-stilbene</a:t>
            </a:r>
            <a:r>
              <a:rPr lang="en-US" sz="3200" dirty="0" smtClean="0">
                <a:latin typeface="Arial Rounded MT Bold" pitchFamily="34" charset="0"/>
              </a:rPr>
              <a:t>.</a:t>
            </a:r>
          </a:p>
          <a:p>
            <a:endParaRPr lang="en-US" sz="3200" dirty="0" smtClean="0">
              <a:latin typeface="Arial Rounded MT Bold" pitchFamily="34" charset="0"/>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90600" y="1935163"/>
            <a:ext cx="7086600" cy="3170237"/>
          </a:xfrm>
        </p:spPr>
        <p:txBody>
          <a:bodyPr>
            <a:normAutofit/>
          </a:bodyPr>
          <a:lstStyle/>
          <a:p>
            <a:pPr>
              <a:buNone/>
            </a:pPr>
            <a:r>
              <a:rPr lang="en-US" sz="10000" dirty="0" smtClean="0">
                <a:latin typeface="Algerian" pitchFamily="82" charset="0"/>
              </a:rPr>
              <a:t>THANK YOU</a:t>
            </a:r>
            <a:endParaRPr lang="en-US" sz="10000" dirty="0">
              <a:latin typeface="Algerian" pitchFamily="82"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path" presetSubtype="0" accel="50000" decel="50000" fill="hold" nodeType="clickEffect">
                                  <p:stCondLst>
                                    <p:cond delay="0"/>
                                  </p:stCondLst>
                                  <p:childTnLst>
                                    <p:animMotion origin="layout" path="M 0 0 C 0.012 -0.018 0.033 -0.044 0.058 -0.044 C 0.095 -0.044 0.125 -0.017 0.125 0.017 C 0.125 0.028 0.122 0.038 0.116 0.047 C 0.117 0.047 0 0.182 0 0.183 C 0 0.182 -0.117 0.047 -0.116 0.047 C -0.122 0.038 -0.125 0.028 -0.125 0.017 C -0.125 -0.017 -0.095 -0.044 -0.057 -0.044 C -0.033 -0.044 -0.012 -0.018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990600"/>
            <a:ext cx="7086600" cy="369332"/>
          </a:xfrm>
          <a:prstGeom prst="rect">
            <a:avLst/>
          </a:prstGeom>
          <a:noFill/>
        </p:spPr>
        <p:txBody>
          <a:bodyPr wrap="square" rtlCol="0">
            <a:spAutoFit/>
          </a:bodyPr>
          <a:lstStyle/>
          <a:p>
            <a:endParaRPr lang="en-US" dirty="0"/>
          </a:p>
        </p:txBody>
      </p:sp>
      <p:sp>
        <p:nvSpPr>
          <p:cNvPr id="5" name="TextBox 4"/>
          <p:cNvSpPr txBox="1"/>
          <p:nvPr/>
        </p:nvSpPr>
        <p:spPr>
          <a:xfrm>
            <a:off x="1143000" y="228600"/>
            <a:ext cx="7086600" cy="1354217"/>
          </a:xfrm>
          <a:prstGeom prst="rect">
            <a:avLst/>
          </a:prstGeom>
          <a:noFill/>
        </p:spPr>
        <p:txBody>
          <a:bodyPr wrap="square" rtlCol="0">
            <a:spAutoFit/>
          </a:bodyPr>
          <a:lstStyle/>
          <a:p>
            <a:r>
              <a:rPr lang="en-US" sz="3200" dirty="0" smtClean="0">
                <a:latin typeface="Arial Rounded MT Bold" pitchFamily="34" charset="0"/>
              </a:rPr>
              <a:t>The possible electronic transitions are</a:t>
            </a:r>
          </a:p>
          <a:p>
            <a:endParaRPr lang="en-US" dirty="0"/>
          </a:p>
        </p:txBody>
      </p:sp>
      <p:graphicFrame>
        <p:nvGraphicFramePr>
          <p:cNvPr id="6" name="Diagram 5"/>
          <p:cNvGraphicFramePr/>
          <p:nvPr/>
        </p:nvGraphicFramePr>
        <p:xfrm>
          <a:off x="609600" y="1295400"/>
          <a:ext cx="81534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935163"/>
            <a:ext cx="8229600" cy="4389437"/>
          </a:xfrm>
        </p:spPr>
        <p:txBody>
          <a:bodyPr>
            <a:normAutofit/>
          </a:bodyPr>
          <a:lstStyle/>
          <a:p>
            <a:r>
              <a:rPr lang="en-US" sz="3200" b="1" dirty="0" smtClean="0">
                <a:latin typeface="Arial Rounded MT Bold" pitchFamily="34" charset="0"/>
              </a:rPr>
              <a:t>The order of energy required for these transitions are </a:t>
            </a:r>
          </a:p>
          <a:p>
            <a:pPr>
              <a:buNone/>
            </a:pPr>
            <a:endParaRPr lang="en-US" sz="3200" dirty="0">
              <a:latin typeface="Arial Rounded MT Bold" pitchFamily="34" charset="0"/>
            </a:endParaRPr>
          </a:p>
        </p:txBody>
      </p:sp>
      <p:sp>
        <p:nvSpPr>
          <p:cNvPr id="4" name="Rectangle 3"/>
          <p:cNvSpPr/>
          <p:nvPr/>
        </p:nvSpPr>
        <p:spPr>
          <a:xfrm>
            <a:off x="152401" y="3244334"/>
            <a:ext cx="2743200" cy="646331"/>
          </a:xfrm>
          <a:prstGeom prst="rect">
            <a:avLst/>
          </a:prstGeom>
        </p:spPr>
        <p:txBody>
          <a:bodyPr wrap="square">
            <a:spAutoFit/>
          </a:bodyPr>
          <a:lstStyle/>
          <a:p>
            <a:pPr marL="280988" lvl="0" indent="-280988"/>
            <a:r>
              <a:rPr lang="el-GR" sz="3600" dirty="0" smtClean="0">
                <a:solidFill>
                  <a:srgbClr val="FF0000"/>
                </a:solidFill>
                <a:effectLst>
                  <a:outerShdw blurRad="38100" dist="38100" dir="2700000" algn="tl">
                    <a:srgbClr val="000000">
                      <a:alpha val="43137"/>
                    </a:srgbClr>
                  </a:outerShdw>
                </a:effectLst>
                <a:latin typeface="Times New Roman"/>
                <a:cs typeface="Times New Roman"/>
              </a:rPr>
              <a:t>σ</a:t>
            </a:r>
            <a:r>
              <a:rPr lang="en-US" sz="3600" dirty="0" smtClean="0">
                <a:solidFill>
                  <a:srgbClr val="FF0000"/>
                </a:solidFill>
                <a:effectLst>
                  <a:outerShdw blurRad="38100" dist="38100" dir="2700000" algn="tl">
                    <a:srgbClr val="000000">
                      <a:alpha val="43137"/>
                    </a:srgbClr>
                  </a:outerShdw>
                </a:effectLst>
                <a:latin typeface="Algerian" pitchFamily="82" charset="0"/>
                <a:cs typeface="Times New Roman"/>
              </a:rPr>
              <a:t> → </a:t>
            </a:r>
            <a:r>
              <a:rPr lang="el-GR" sz="3600" dirty="0" smtClean="0">
                <a:solidFill>
                  <a:srgbClr val="FF0000"/>
                </a:solidFill>
                <a:effectLst>
                  <a:outerShdw blurRad="38100" dist="38100" dir="2700000" algn="tl">
                    <a:srgbClr val="000000">
                      <a:alpha val="43137"/>
                    </a:srgbClr>
                  </a:outerShdw>
                </a:effectLst>
                <a:latin typeface="Times New Roman"/>
                <a:cs typeface="Times New Roman"/>
              </a:rPr>
              <a:t>σ</a:t>
            </a:r>
            <a:r>
              <a:rPr lang="en-US" sz="3600" dirty="0" smtClean="0">
                <a:solidFill>
                  <a:srgbClr val="FF0000"/>
                </a:solidFill>
                <a:effectLst>
                  <a:outerShdw blurRad="38100" dist="38100" dir="2700000" algn="tl">
                    <a:srgbClr val="000000">
                      <a:alpha val="43137"/>
                    </a:srgbClr>
                  </a:outerShdw>
                </a:effectLst>
                <a:latin typeface="Algerian" pitchFamily="82" charset="0"/>
                <a:cs typeface="Times New Roman"/>
              </a:rPr>
              <a:t>* </a:t>
            </a:r>
            <a:r>
              <a:rPr lang="en-US" sz="3600" b="1" dirty="0" smtClean="0">
                <a:effectLst>
                  <a:outerShdw blurRad="38100" dist="38100" dir="2700000" algn="tl">
                    <a:srgbClr val="000000">
                      <a:alpha val="43137"/>
                    </a:srgbClr>
                  </a:outerShdw>
                </a:effectLst>
                <a:latin typeface="Times New Roman"/>
                <a:cs typeface="Times New Roman"/>
              </a:rPr>
              <a:t>&gt;</a:t>
            </a:r>
            <a:endParaRPr lang="en-US" sz="3600" b="1" dirty="0">
              <a:effectLst>
                <a:outerShdw blurRad="38100" dist="38100" dir="2700000" algn="tl">
                  <a:srgbClr val="000000">
                    <a:alpha val="43137"/>
                  </a:srgbClr>
                </a:outerShdw>
              </a:effectLst>
            </a:endParaRPr>
          </a:p>
        </p:txBody>
      </p:sp>
      <p:sp>
        <p:nvSpPr>
          <p:cNvPr id="5" name="Rectangle 4"/>
          <p:cNvSpPr/>
          <p:nvPr/>
        </p:nvSpPr>
        <p:spPr>
          <a:xfrm>
            <a:off x="2133600" y="3276600"/>
            <a:ext cx="2133600" cy="646331"/>
          </a:xfrm>
          <a:prstGeom prst="rect">
            <a:avLst/>
          </a:prstGeom>
        </p:spPr>
        <p:txBody>
          <a:bodyPr wrap="square">
            <a:spAutoFit/>
          </a:bodyPr>
          <a:lstStyle/>
          <a:p>
            <a:pPr lvl="0"/>
            <a:r>
              <a:rPr lang="en-US" sz="3600" dirty="0" smtClean="0">
                <a:solidFill>
                  <a:srgbClr val="FF0000"/>
                </a:solidFill>
                <a:effectLst>
                  <a:outerShdw blurRad="38100" dist="38100" dir="2700000" algn="tl">
                    <a:srgbClr val="000000">
                      <a:alpha val="43137"/>
                    </a:srgbClr>
                  </a:outerShdw>
                </a:effectLst>
                <a:latin typeface="Times New Roman"/>
                <a:cs typeface="Times New Roman"/>
              </a:rPr>
              <a:t>n → </a:t>
            </a:r>
            <a:r>
              <a:rPr lang="el-GR" sz="3600" dirty="0" smtClean="0">
                <a:solidFill>
                  <a:srgbClr val="FF0000"/>
                </a:solidFill>
                <a:effectLst>
                  <a:outerShdw blurRad="38100" dist="38100" dir="2700000" algn="tl">
                    <a:srgbClr val="000000">
                      <a:alpha val="43137"/>
                    </a:srgbClr>
                  </a:outerShdw>
                </a:effectLst>
                <a:latin typeface="Times New Roman"/>
                <a:cs typeface="Times New Roman"/>
              </a:rPr>
              <a:t>σ</a:t>
            </a:r>
            <a:r>
              <a:rPr lang="en-US" sz="3600" dirty="0" smtClean="0">
                <a:solidFill>
                  <a:srgbClr val="FF0000"/>
                </a:solidFill>
                <a:effectLst>
                  <a:outerShdw blurRad="38100" dist="38100" dir="2700000" algn="tl">
                    <a:srgbClr val="000000">
                      <a:alpha val="43137"/>
                    </a:srgbClr>
                  </a:outerShdw>
                </a:effectLst>
                <a:latin typeface="Times New Roman"/>
                <a:cs typeface="Times New Roman"/>
              </a:rPr>
              <a:t>* </a:t>
            </a:r>
            <a:r>
              <a:rPr lang="en-US" sz="3600" b="1" dirty="0" smtClean="0">
                <a:effectLst>
                  <a:outerShdw blurRad="38100" dist="38100" dir="2700000" algn="tl">
                    <a:srgbClr val="000000">
                      <a:alpha val="43137"/>
                    </a:srgbClr>
                  </a:outerShdw>
                </a:effectLst>
                <a:latin typeface="Times New Roman"/>
                <a:cs typeface="Times New Roman"/>
              </a:rPr>
              <a:t>&gt;</a:t>
            </a:r>
            <a:r>
              <a:rPr lang="en-US" sz="3600" dirty="0" smtClean="0">
                <a:effectLst>
                  <a:outerShdw blurRad="38100" dist="38100" dir="2700000" algn="tl">
                    <a:srgbClr val="000000">
                      <a:alpha val="43137"/>
                    </a:srgbClr>
                  </a:outerShdw>
                </a:effectLst>
                <a:latin typeface="Times New Roman"/>
                <a:cs typeface="Times New Roman"/>
              </a:rPr>
              <a:t> </a:t>
            </a:r>
            <a:endParaRPr lang="en-US" sz="3600" dirty="0">
              <a:effectLst>
                <a:outerShdw blurRad="38100" dist="38100" dir="2700000" algn="tl">
                  <a:srgbClr val="000000">
                    <a:alpha val="43137"/>
                  </a:srgbClr>
                </a:outerShdw>
              </a:effectLst>
            </a:endParaRPr>
          </a:p>
        </p:txBody>
      </p:sp>
      <p:sp>
        <p:nvSpPr>
          <p:cNvPr id="6" name="Rectangle 5"/>
          <p:cNvSpPr/>
          <p:nvPr/>
        </p:nvSpPr>
        <p:spPr>
          <a:xfrm>
            <a:off x="4038600" y="3276600"/>
            <a:ext cx="3733800" cy="1200329"/>
          </a:xfrm>
          <a:prstGeom prst="rect">
            <a:avLst/>
          </a:prstGeom>
        </p:spPr>
        <p:txBody>
          <a:bodyPr wrap="square">
            <a:spAutoFit/>
          </a:bodyPr>
          <a:lstStyle/>
          <a:p>
            <a:r>
              <a:rPr lang="el-GR" sz="3600" dirty="0" smtClean="0">
                <a:solidFill>
                  <a:srgbClr val="FF0000"/>
                </a:solidFill>
                <a:effectLst>
                  <a:outerShdw blurRad="38100" dist="38100" dir="2700000" algn="tl">
                    <a:srgbClr val="000000">
                      <a:alpha val="43137"/>
                    </a:srgbClr>
                  </a:outerShdw>
                </a:effectLst>
                <a:latin typeface="Times New Roman"/>
                <a:cs typeface="Times New Roman"/>
              </a:rPr>
              <a:t>π</a:t>
            </a:r>
            <a:r>
              <a:rPr lang="en-US" sz="3600" dirty="0" smtClean="0">
                <a:solidFill>
                  <a:srgbClr val="FF0000"/>
                </a:solidFill>
                <a:effectLst>
                  <a:outerShdw blurRad="38100" dist="38100" dir="2700000" algn="tl">
                    <a:srgbClr val="000000">
                      <a:alpha val="43137"/>
                    </a:srgbClr>
                  </a:outerShdw>
                </a:effectLst>
                <a:latin typeface="Times New Roman"/>
                <a:cs typeface="Times New Roman"/>
              </a:rPr>
              <a:t> → </a:t>
            </a:r>
            <a:r>
              <a:rPr lang="el-GR" sz="3600" dirty="0" smtClean="0">
                <a:solidFill>
                  <a:srgbClr val="FF0000"/>
                </a:solidFill>
                <a:effectLst>
                  <a:outerShdw blurRad="38100" dist="38100" dir="2700000" algn="tl">
                    <a:srgbClr val="000000">
                      <a:alpha val="43137"/>
                    </a:srgbClr>
                  </a:outerShdw>
                </a:effectLst>
                <a:latin typeface="Times New Roman"/>
                <a:cs typeface="Times New Roman"/>
              </a:rPr>
              <a:t>π</a:t>
            </a:r>
            <a:r>
              <a:rPr lang="en-US" sz="3600" dirty="0" smtClean="0">
                <a:solidFill>
                  <a:srgbClr val="FF0000"/>
                </a:solidFill>
                <a:effectLst>
                  <a:outerShdw blurRad="38100" dist="38100" dir="2700000" algn="tl">
                    <a:srgbClr val="000000">
                      <a:alpha val="43137"/>
                    </a:srgbClr>
                  </a:outerShdw>
                </a:effectLst>
                <a:latin typeface="Times New Roman"/>
                <a:cs typeface="Times New Roman"/>
              </a:rPr>
              <a:t>* </a:t>
            </a:r>
            <a:r>
              <a:rPr lang="en-US" sz="3600" b="1" dirty="0" smtClean="0">
                <a:effectLst>
                  <a:outerShdw blurRad="38100" dist="38100" dir="2700000" algn="tl">
                    <a:srgbClr val="000000">
                      <a:alpha val="43137"/>
                    </a:srgbClr>
                  </a:outerShdw>
                </a:effectLst>
                <a:latin typeface="Times New Roman"/>
                <a:cs typeface="Times New Roman"/>
              </a:rPr>
              <a:t>&gt;</a:t>
            </a:r>
            <a:r>
              <a:rPr lang="en-US" sz="3600" dirty="0" smtClean="0">
                <a:effectLst>
                  <a:outerShdw blurRad="38100" dist="38100" dir="2700000" algn="tl">
                    <a:srgbClr val="000000">
                      <a:alpha val="43137"/>
                    </a:srgbClr>
                  </a:outerShdw>
                </a:effectLst>
                <a:latin typeface="Times New Roman"/>
                <a:cs typeface="Times New Roman"/>
              </a:rPr>
              <a:t> </a:t>
            </a:r>
            <a:r>
              <a:rPr lang="en-US" sz="3600" dirty="0" smtClean="0">
                <a:solidFill>
                  <a:srgbClr val="FF0000"/>
                </a:solidFill>
                <a:effectLst>
                  <a:outerShdw blurRad="38100" dist="38100" dir="2700000" algn="tl">
                    <a:srgbClr val="000000">
                      <a:alpha val="43137"/>
                    </a:srgbClr>
                  </a:outerShdw>
                </a:effectLst>
                <a:latin typeface="Times New Roman"/>
                <a:cs typeface="Times New Roman"/>
              </a:rPr>
              <a:t>n → </a:t>
            </a:r>
            <a:r>
              <a:rPr lang="el-GR" sz="3600" dirty="0" smtClean="0">
                <a:solidFill>
                  <a:srgbClr val="FF0000"/>
                </a:solidFill>
                <a:effectLst>
                  <a:outerShdw blurRad="38100" dist="38100" dir="2700000" algn="tl">
                    <a:srgbClr val="000000">
                      <a:alpha val="43137"/>
                    </a:srgbClr>
                  </a:outerShdw>
                </a:effectLst>
                <a:latin typeface="Times New Roman"/>
                <a:cs typeface="Times New Roman"/>
              </a:rPr>
              <a:t>π</a:t>
            </a:r>
            <a:r>
              <a:rPr lang="en-US" sz="3600" dirty="0" smtClean="0">
                <a:solidFill>
                  <a:srgbClr val="FF0000"/>
                </a:solidFill>
                <a:effectLst>
                  <a:outerShdw blurRad="38100" dist="38100" dir="2700000" algn="tl">
                    <a:srgbClr val="000000">
                      <a:alpha val="43137"/>
                    </a:srgbClr>
                  </a:outerShdw>
                </a:effectLst>
                <a:latin typeface="Times New Roman"/>
                <a:cs typeface="Times New Roman"/>
              </a:rPr>
              <a:t>* </a:t>
            </a:r>
            <a:endParaRPr lang="en-US" sz="3600" dirty="0" smtClean="0">
              <a:solidFill>
                <a:srgbClr val="FF0000"/>
              </a:solidFill>
            </a:endParaRPr>
          </a:p>
          <a:p>
            <a:pPr lvl="0"/>
            <a:endParaRPr lang="en-US" sz="3600"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143000"/>
            <a:ext cx="8001000" cy="5181599"/>
          </a:xfrm>
        </p:spPr>
        <p:txBody>
          <a:bodyPr>
            <a:noAutofit/>
          </a:bodyPr>
          <a:lstStyle/>
          <a:p>
            <a:pPr marL="342900" lvl="0" indent="-342900" algn="just">
              <a:buFont typeface="Arial" pitchFamily="34" charset="0"/>
              <a:buChar char="•"/>
            </a:pPr>
            <a:r>
              <a:rPr lang="el-GR" sz="3200" dirty="0" smtClean="0">
                <a:cs typeface="Times New Roman"/>
              </a:rPr>
              <a:t>σ</a:t>
            </a:r>
            <a:r>
              <a:rPr lang="en-US" sz="3200" dirty="0" smtClean="0">
                <a:latin typeface="Arial Rounded MT Bold" pitchFamily="34" charset="0"/>
                <a:cs typeface="Times New Roman"/>
              </a:rPr>
              <a:t> electron from bonding orbital is excited to corresponding anti-bonding orbital </a:t>
            </a:r>
            <a:r>
              <a:rPr lang="el-GR" sz="3200" dirty="0" smtClean="0">
                <a:cs typeface="Times New Roman"/>
              </a:rPr>
              <a:t>σ</a:t>
            </a:r>
            <a:r>
              <a:rPr lang="en-US" sz="3200" dirty="0" smtClean="0">
                <a:latin typeface="Arial Rounded MT Bold" pitchFamily="34" charset="0"/>
                <a:cs typeface="Times New Roman"/>
              </a:rPr>
              <a:t>*.</a:t>
            </a:r>
          </a:p>
          <a:p>
            <a:pPr marL="342900" lvl="0" indent="-342900" algn="just">
              <a:buClrTx/>
              <a:buSzTx/>
              <a:buFont typeface="Arial" pitchFamily="34" charset="0"/>
              <a:buChar char="•"/>
              <a:defRPr/>
            </a:pPr>
            <a:r>
              <a:rPr lang="en-US" sz="3200" dirty="0" smtClean="0">
                <a:latin typeface="Arial Rounded MT Bold" pitchFamily="34" charset="0"/>
                <a:cs typeface="Times New Roman"/>
              </a:rPr>
              <a:t> The energy required is large for this transition.</a:t>
            </a:r>
          </a:p>
          <a:p>
            <a:pPr marL="342900" lvl="0" indent="-342900" algn="just">
              <a:buClrTx/>
              <a:buSzTx/>
              <a:buNone/>
              <a:defRPr/>
            </a:pPr>
            <a:endParaRPr lang="en-US" sz="3200" dirty="0" smtClean="0">
              <a:latin typeface="Arial Rounded MT Bold" pitchFamily="34" charset="0"/>
            </a:endParaRPr>
          </a:p>
          <a:p>
            <a:pPr marL="342900" lvl="0" indent="-342900" algn="just">
              <a:buFont typeface="Arial" pitchFamily="34" charset="0"/>
              <a:buChar char="•"/>
            </a:pPr>
            <a:r>
              <a:rPr lang="en-US" sz="3200" dirty="0" smtClean="0">
                <a:latin typeface="Arial Rounded MT Bold" pitchFamily="34" charset="0"/>
              </a:rPr>
              <a:t>e.g. Methane (CH</a:t>
            </a:r>
            <a:r>
              <a:rPr lang="en-US" sz="3200" baseline="-25000" dirty="0" smtClean="0">
                <a:latin typeface="Arial Rounded MT Bold" pitchFamily="34" charset="0"/>
              </a:rPr>
              <a:t>4</a:t>
            </a:r>
            <a:r>
              <a:rPr lang="en-US" sz="3200" dirty="0" smtClean="0">
                <a:latin typeface="Arial Rounded MT Bold" pitchFamily="34" charset="0"/>
              </a:rPr>
              <a:t>) has C-H bond only and can undergo </a:t>
            </a:r>
            <a:r>
              <a:rPr lang="el-GR" sz="3200" dirty="0" smtClean="0">
                <a:cs typeface="Times New Roman"/>
              </a:rPr>
              <a:t>σ</a:t>
            </a:r>
            <a:r>
              <a:rPr lang="en-US" sz="3200" dirty="0" smtClean="0">
                <a:latin typeface="Arial Rounded MT Bold" pitchFamily="34" charset="0"/>
                <a:cs typeface="Times New Roman"/>
              </a:rPr>
              <a:t> → </a:t>
            </a:r>
            <a:r>
              <a:rPr lang="el-GR" sz="3200" dirty="0" smtClean="0">
                <a:cs typeface="Times New Roman"/>
              </a:rPr>
              <a:t>σ</a:t>
            </a:r>
            <a:r>
              <a:rPr lang="en-US" sz="3200" dirty="0" smtClean="0">
                <a:latin typeface="Arial Rounded MT Bold" pitchFamily="34" charset="0"/>
                <a:cs typeface="Times New Roman"/>
              </a:rPr>
              <a:t>* transition and shows absorbance maxima at 125 nm.</a:t>
            </a:r>
            <a:endParaRPr lang="en-US" sz="3200" dirty="0" smtClean="0">
              <a:latin typeface="Arial Rounded MT Bold" pitchFamily="34" charset="0"/>
            </a:endParaRPr>
          </a:p>
          <a:p>
            <a:endParaRPr lang="en-US" sz="3200" dirty="0">
              <a:latin typeface="Arial Rounded MT Bold" pitchFamily="34" charset="0"/>
            </a:endParaRPr>
          </a:p>
        </p:txBody>
      </p:sp>
      <p:sp>
        <p:nvSpPr>
          <p:cNvPr id="5" name="Rectangle 4"/>
          <p:cNvSpPr/>
          <p:nvPr/>
        </p:nvSpPr>
        <p:spPr>
          <a:xfrm>
            <a:off x="533400" y="228600"/>
            <a:ext cx="7896252" cy="1219200"/>
          </a:xfrm>
          <a:prstGeom prst="rect">
            <a:avLst/>
          </a:prstGeom>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0988" lvl="1" indent="-280988" defTabSz="1600200">
              <a:lnSpc>
                <a:spcPct val="90000"/>
              </a:lnSpc>
              <a:spcBef>
                <a:spcPct val="0"/>
              </a:spcBef>
              <a:spcAft>
                <a:spcPct val="15000"/>
              </a:spcAft>
            </a:pPr>
            <a:r>
              <a:rPr lang="en-US" sz="3600" kern="1200" dirty="0" smtClean="0">
                <a:effectLst>
                  <a:outerShdw blurRad="38100" dist="38100" dir="2700000" algn="tl">
                    <a:srgbClr val="000000">
                      <a:alpha val="43137"/>
                    </a:srgbClr>
                  </a:outerShdw>
                </a:effectLst>
                <a:latin typeface="Times New Roman"/>
                <a:cs typeface="Times New Roman"/>
              </a:rPr>
              <a:t>1) </a:t>
            </a:r>
            <a:r>
              <a:rPr lang="el-GR" sz="3600" kern="1200" dirty="0" smtClean="0">
                <a:effectLst>
                  <a:outerShdw blurRad="38100" dist="38100" dir="2700000" algn="tl">
                    <a:srgbClr val="000000">
                      <a:alpha val="43137"/>
                    </a:srgbClr>
                  </a:outerShdw>
                </a:effectLst>
                <a:latin typeface="Times New Roman"/>
                <a:cs typeface="Times New Roman"/>
              </a:rPr>
              <a:t>σ</a:t>
            </a:r>
            <a:r>
              <a:rPr lang="en-US" sz="3600" kern="1200" dirty="0" smtClean="0">
                <a:effectLst>
                  <a:outerShdw blurRad="38100" dist="38100" dir="2700000" algn="tl">
                    <a:srgbClr val="000000">
                      <a:alpha val="43137"/>
                    </a:srgbClr>
                  </a:outerShdw>
                </a:effectLst>
                <a:latin typeface="Times New Roman"/>
                <a:cs typeface="Times New Roman"/>
              </a:rPr>
              <a:t> </a:t>
            </a:r>
            <a:r>
              <a:rPr lang="en-US" sz="3600" dirty="0" smtClean="0">
                <a:effectLst>
                  <a:outerShdw blurRad="38100" dist="38100" dir="2700000" algn="tl">
                    <a:srgbClr val="000000">
                      <a:alpha val="43137"/>
                    </a:srgbClr>
                  </a:outerShdw>
                </a:effectLst>
                <a:latin typeface="Times New Roman"/>
                <a:cs typeface="Times New Roman"/>
              </a:rPr>
              <a:t>→</a:t>
            </a:r>
            <a:r>
              <a:rPr lang="en-US" sz="3600" kern="1200" dirty="0" smtClean="0">
                <a:effectLst>
                  <a:outerShdw blurRad="38100" dist="38100" dir="2700000" algn="tl">
                    <a:srgbClr val="000000">
                      <a:alpha val="43137"/>
                    </a:srgbClr>
                  </a:outerShdw>
                </a:effectLst>
                <a:latin typeface="Times New Roman"/>
                <a:cs typeface="Times New Roman"/>
              </a:rPr>
              <a:t> </a:t>
            </a:r>
            <a:r>
              <a:rPr lang="el-GR" sz="3600" kern="1200" dirty="0" smtClean="0">
                <a:effectLst>
                  <a:outerShdw blurRad="38100" dist="38100" dir="2700000" algn="tl">
                    <a:srgbClr val="000000">
                      <a:alpha val="43137"/>
                    </a:srgbClr>
                  </a:outerShdw>
                </a:effectLst>
                <a:latin typeface="Times New Roman"/>
                <a:cs typeface="Times New Roman"/>
              </a:rPr>
              <a:t>σ</a:t>
            </a:r>
            <a:r>
              <a:rPr lang="en-US" sz="3600" kern="1200" dirty="0" smtClean="0">
                <a:effectLst>
                  <a:outerShdw blurRad="38100" dist="38100" dir="2700000" algn="tl">
                    <a:srgbClr val="000000">
                      <a:alpha val="43137"/>
                    </a:srgbClr>
                  </a:outerShdw>
                </a:effectLst>
                <a:latin typeface="Times New Roman"/>
                <a:cs typeface="Times New Roman"/>
              </a:rPr>
              <a:t>* transition</a:t>
            </a:r>
            <a:endParaRPr lang="en-US" sz="3600" kern="1200"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pPr marL="285750" lvl="1" indent="-285750" defTabSz="1600200">
              <a:lnSpc>
                <a:spcPct val="90000"/>
              </a:lnSpc>
              <a:spcBef>
                <a:spcPct val="0"/>
              </a:spcBef>
              <a:spcAft>
                <a:spcPct val="15000"/>
              </a:spcAft>
            </a:pPr>
            <a:r>
              <a:rPr lang="en-US" sz="3600" kern="1200" dirty="0" smtClean="0">
                <a:effectLst>
                  <a:outerShdw blurRad="38100" dist="38100" dir="2700000" algn="tl">
                    <a:srgbClr val="000000">
                      <a:alpha val="43137"/>
                    </a:srgbClr>
                  </a:outerShdw>
                </a:effectLst>
                <a:latin typeface="Times New Roman"/>
                <a:cs typeface="Times New Roman"/>
              </a:rPr>
              <a:t>2) </a:t>
            </a:r>
            <a:r>
              <a:rPr lang="el-GR" sz="3600" kern="1200" dirty="0" smtClean="0">
                <a:effectLst>
                  <a:outerShdw blurRad="38100" dist="38100" dir="2700000" algn="tl">
                    <a:srgbClr val="000000">
                      <a:alpha val="43137"/>
                    </a:srgbClr>
                  </a:outerShdw>
                </a:effectLst>
                <a:latin typeface="Times New Roman"/>
                <a:cs typeface="Times New Roman"/>
              </a:rPr>
              <a:t>π</a:t>
            </a:r>
            <a:r>
              <a:rPr lang="en-US" sz="3600" kern="1200" dirty="0" smtClean="0">
                <a:effectLst>
                  <a:outerShdw blurRad="38100" dist="38100" dir="2700000" algn="tl">
                    <a:srgbClr val="000000">
                      <a:alpha val="43137"/>
                    </a:srgbClr>
                  </a:outerShdw>
                </a:effectLst>
                <a:latin typeface="Times New Roman"/>
                <a:cs typeface="Times New Roman"/>
              </a:rPr>
              <a:t> </a:t>
            </a:r>
            <a:r>
              <a:rPr lang="en-US" sz="3600" dirty="0" smtClean="0">
                <a:effectLst>
                  <a:outerShdw blurRad="38100" dist="38100" dir="2700000" algn="tl">
                    <a:srgbClr val="000000">
                      <a:alpha val="43137"/>
                    </a:srgbClr>
                  </a:outerShdw>
                </a:effectLst>
                <a:latin typeface="Times New Roman"/>
                <a:cs typeface="Times New Roman"/>
              </a:rPr>
              <a:t>→</a:t>
            </a:r>
            <a:r>
              <a:rPr lang="en-US" sz="3600" kern="1200" dirty="0" smtClean="0">
                <a:effectLst>
                  <a:outerShdw blurRad="38100" dist="38100" dir="2700000" algn="tl">
                    <a:srgbClr val="000000">
                      <a:alpha val="43137"/>
                    </a:srgbClr>
                  </a:outerShdw>
                </a:effectLst>
                <a:latin typeface="Times New Roman"/>
                <a:cs typeface="Times New Roman"/>
              </a:rPr>
              <a:t> </a:t>
            </a:r>
            <a:r>
              <a:rPr lang="el-GR" sz="3600" kern="1200" dirty="0" smtClean="0">
                <a:effectLst>
                  <a:outerShdw blurRad="38100" dist="38100" dir="2700000" algn="tl">
                    <a:srgbClr val="000000">
                      <a:alpha val="43137"/>
                    </a:srgbClr>
                  </a:outerShdw>
                </a:effectLst>
                <a:latin typeface="Times New Roman"/>
                <a:cs typeface="Times New Roman"/>
              </a:rPr>
              <a:t>π</a:t>
            </a:r>
            <a:r>
              <a:rPr lang="en-US" sz="3600" kern="1200" dirty="0" smtClean="0">
                <a:effectLst>
                  <a:outerShdw blurRad="38100" dist="38100" dir="2700000" algn="tl">
                    <a:srgbClr val="000000">
                      <a:alpha val="43137"/>
                    </a:srgbClr>
                  </a:outerShdw>
                </a:effectLst>
                <a:latin typeface="Times New Roman"/>
                <a:cs typeface="Times New Roman"/>
              </a:rPr>
              <a:t>* transition</a:t>
            </a:r>
            <a:endParaRPr lang="en-US" sz="3600" kern="1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648200"/>
          </a:xfrm>
        </p:spPr>
        <p:txBody>
          <a:bodyPr>
            <a:normAutofit fontScale="85000" lnSpcReduction="10000"/>
          </a:bodyPr>
          <a:lstStyle/>
          <a:p>
            <a:pPr marL="342900" lvl="0" indent="-342900" algn="just">
              <a:buFont typeface="Arial" pitchFamily="34" charset="0"/>
              <a:buChar char="•"/>
            </a:pPr>
            <a:r>
              <a:rPr lang="el-GR" sz="3500" dirty="0" smtClean="0">
                <a:cs typeface="Times New Roman"/>
              </a:rPr>
              <a:t>π</a:t>
            </a:r>
            <a:r>
              <a:rPr lang="en-US" sz="3500" dirty="0" smtClean="0">
                <a:latin typeface="Arial Rounded MT Bold" pitchFamily="34" charset="0"/>
                <a:cs typeface="Times New Roman"/>
              </a:rPr>
              <a:t> electron in a bonding orbital is excited to corresponding anti-bonding orbital </a:t>
            </a:r>
            <a:r>
              <a:rPr lang="el-GR" sz="3500" dirty="0" smtClean="0">
                <a:cs typeface="Times New Roman"/>
              </a:rPr>
              <a:t>π</a:t>
            </a:r>
            <a:r>
              <a:rPr lang="en-US" sz="3500" dirty="0" smtClean="0">
                <a:latin typeface="Arial Rounded MT Bold" pitchFamily="34" charset="0"/>
                <a:cs typeface="Times New Roman"/>
              </a:rPr>
              <a:t>*.</a:t>
            </a:r>
          </a:p>
          <a:p>
            <a:pPr marL="342900" lvl="0" indent="-342900" algn="just">
              <a:buClrTx/>
              <a:buSzTx/>
              <a:buFont typeface="Arial" pitchFamily="34" charset="0"/>
              <a:buChar char="•"/>
              <a:defRPr/>
            </a:pPr>
            <a:endParaRPr lang="en-US" sz="3500" dirty="0" smtClean="0">
              <a:latin typeface="Arial Rounded MT Bold" pitchFamily="34" charset="0"/>
              <a:cs typeface="Times New Roman"/>
            </a:endParaRPr>
          </a:p>
          <a:p>
            <a:pPr marL="342900" lvl="0" indent="-342900" algn="just">
              <a:buFont typeface="Arial" pitchFamily="34" charset="0"/>
              <a:buChar char="•"/>
            </a:pPr>
            <a:r>
              <a:rPr lang="en-US" sz="3500" dirty="0" smtClean="0">
                <a:latin typeface="Arial Rounded MT Bold" pitchFamily="34" charset="0"/>
                <a:cs typeface="Times New Roman"/>
              </a:rPr>
              <a:t>Compounds containing multiple bonds like alkenes, alkynes, carbonyl, </a:t>
            </a:r>
            <a:r>
              <a:rPr lang="en-US" sz="3500" dirty="0" err="1" smtClean="0">
                <a:latin typeface="Arial Rounded MT Bold" pitchFamily="34" charset="0"/>
                <a:cs typeface="Times New Roman"/>
              </a:rPr>
              <a:t>nitriles</a:t>
            </a:r>
            <a:r>
              <a:rPr lang="en-US" sz="3500" dirty="0" smtClean="0">
                <a:latin typeface="Arial Rounded MT Bold" pitchFamily="34" charset="0"/>
                <a:cs typeface="Times New Roman"/>
              </a:rPr>
              <a:t>, aromatic compounds, etc undergo </a:t>
            </a:r>
            <a:r>
              <a:rPr lang="el-GR" sz="3500" dirty="0" smtClean="0">
                <a:cs typeface="Times New Roman"/>
              </a:rPr>
              <a:t>π</a:t>
            </a:r>
            <a:r>
              <a:rPr lang="en-US" sz="3500" dirty="0" smtClean="0">
                <a:latin typeface="Arial Rounded MT Bold" pitchFamily="34" charset="0"/>
                <a:cs typeface="Times New Roman"/>
              </a:rPr>
              <a:t> → </a:t>
            </a:r>
            <a:r>
              <a:rPr lang="el-GR" sz="3500" dirty="0" smtClean="0">
                <a:cs typeface="Times New Roman"/>
              </a:rPr>
              <a:t>π</a:t>
            </a:r>
            <a:r>
              <a:rPr lang="en-US" sz="3500" dirty="0" smtClean="0">
                <a:latin typeface="Arial Rounded MT Bold" pitchFamily="34" charset="0"/>
                <a:cs typeface="Times New Roman"/>
              </a:rPr>
              <a:t>* transitions.</a:t>
            </a:r>
          </a:p>
          <a:p>
            <a:pPr marL="342900" lvl="0" indent="-342900" algn="just">
              <a:buClrTx/>
              <a:buSzTx/>
              <a:buFont typeface="Arial" pitchFamily="34" charset="0"/>
              <a:buChar char="•"/>
              <a:defRPr/>
            </a:pPr>
            <a:endParaRPr lang="en-US" sz="3500" dirty="0" smtClean="0">
              <a:latin typeface="Arial Rounded MT Bold" pitchFamily="34" charset="0"/>
            </a:endParaRPr>
          </a:p>
          <a:p>
            <a:pPr marL="342900" lvl="0" indent="-342900" algn="just">
              <a:buFont typeface="Arial" pitchFamily="34" charset="0"/>
              <a:buChar char="•"/>
            </a:pPr>
            <a:r>
              <a:rPr lang="en-US" sz="3500" dirty="0" smtClean="0">
                <a:latin typeface="Arial Rounded MT Bold" pitchFamily="34" charset="0"/>
              </a:rPr>
              <a:t>e.g. Alkenes generally absorb in the region 170 to 205 nm.</a:t>
            </a:r>
          </a:p>
          <a:p>
            <a:endParaRPr lang="en-US"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pPr lvl="1" algn="l" rtl="0">
              <a:spcBef>
                <a:spcPct val="0"/>
              </a:spcBef>
            </a:pPr>
            <a:r>
              <a:rPr lang="en-US" sz="3600" kern="1200" dirty="0" smtClean="0">
                <a:effectLst>
                  <a:outerShdw blurRad="38100" dist="38100" dir="2700000" algn="tl">
                    <a:srgbClr val="000000">
                      <a:alpha val="43137"/>
                    </a:srgbClr>
                  </a:outerShdw>
                </a:effectLst>
                <a:latin typeface="Times New Roman"/>
                <a:cs typeface="Times New Roman"/>
              </a:rPr>
              <a:t>3) n </a:t>
            </a:r>
            <a:r>
              <a:rPr lang="en-US" sz="3600" dirty="0" smtClean="0">
                <a:effectLst>
                  <a:outerShdw blurRad="38100" dist="38100" dir="2700000" algn="tl">
                    <a:srgbClr val="000000">
                      <a:alpha val="43137"/>
                    </a:srgbClr>
                  </a:outerShdw>
                </a:effectLst>
                <a:latin typeface="Times New Roman"/>
                <a:cs typeface="Times New Roman"/>
              </a:rPr>
              <a:t>→</a:t>
            </a:r>
            <a:r>
              <a:rPr lang="en-US" sz="3600" kern="1200" dirty="0" smtClean="0">
                <a:effectLst>
                  <a:outerShdw blurRad="38100" dist="38100" dir="2700000" algn="tl">
                    <a:srgbClr val="000000">
                      <a:alpha val="43137"/>
                    </a:srgbClr>
                  </a:outerShdw>
                </a:effectLst>
                <a:latin typeface="Times New Roman"/>
                <a:cs typeface="Times New Roman"/>
              </a:rPr>
              <a:t> </a:t>
            </a:r>
            <a:r>
              <a:rPr lang="el-GR" sz="3600" kern="1200" dirty="0" smtClean="0">
                <a:effectLst>
                  <a:outerShdw blurRad="38100" dist="38100" dir="2700000" algn="tl">
                    <a:srgbClr val="000000">
                      <a:alpha val="43137"/>
                    </a:srgbClr>
                  </a:outerShdw>
                </a:effectLst>
                <a:latin typeface="Times New Roman"/>
                <a:cs typeface="Times New Roman"/>
              </a:rPr>
              <a:t>σ</a:t>
            </a:r>
            <a:r>
              <a:rPr lang="en-US" sz="3600" kern="1200" dirty="0" smtClean="0">
                <a:effectLst>
                  <a:outerShdw blurRad="38100" dist="38100" dir="2700000" algn="tl">
                    <a:srgbClr val="000000">
                      <a:alpha val="43137"/>
                    </a:srgbClr>
                  </a:outerShdw>
                </a:effectLst>
                <a:latin typeface="Times New Roman"/>
                <a:cs typeface="Times New Roman"/>
              </a:rPr>
              <a:t>* transition</a:t>
            </a:r>
            <a:r>
              <a:rPr lang="en-US" sz="3600" kern="1200" dirty="0" smtClean="0">
                <a:effectLst>
                  <a:outerShdw blurRad="38100" dist="38100" dir="2700000" algn="tl">
                    <a:srgbClr val="000000">
                      <a:alpha val="43137"/>
                    </a:srgbClr>
                  </a:outerShdw>
                </a:effectLst>
              </a:rPr>
              <a:t/>
            </a:r>
            <a:br>
              <a:rPr lang="en-US" sz="3600" kern="1200" dirty="0" smtClean="0">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0" y="990600"/>
            <a:ext cx="8915400" cy="5486400"/>
          </a:xfrm>
        </p:spPr>
        <p:txBody>
          <a:bodyPr>
            <a:noAutofit/>
          </a:bodyPr>
          <a:lstStyle/>
          <a:p>
            <a:pPr marL="342900" lvl="0" indent="-342900" algn="just">
              <a:buFont typeface="Arial" pitchFamily="34" charset="0"/>
              <a:buChar char="•"/>
            </a:pPr>
            <a:r>
              <a:rPr lang="en-US" sz="3200" dirty="0" smtClean="0">
                <a:latin typeface="Arial Rounded MT Bold" pitchFamily="34" charset="0"/>
                <a:cs typeface="Times New Roman"/>
              </a:rPr>
              <a:t>Saturated compounds containing atoms with lone pair of electrons like O, N, S and halogens are capable of n →</a:t>
            </a:r>
            <a:r>
              <a:rPr lang="en-US" sz="3200" dirty="0" smtClean="0">
                <a:effectLst>
                  <a:outerShdw blurRad="38100" dist="38100" dir="2700000" algn="tl">
                    <a:srgbClr val="000000">
                      <a:alpha val="43137"/>
                    </a:srgbClr>
                  </a:outerShdw>
                </a:effectLst>
                <a:latin typeface="Arial Rounded MT Bold" pitchFamily="34" charset="0"/>
                <a:cs typeface="Times New Roman"/>
              </a:rPr>
              <a:t> </a:t>
            </a:r>
            <a:r>
              <a:rPr lang="el-GR" sz="3200" dirty="0" smtClean="0">
                <a:cs typeface="Times New Roman"/>
              </a:rPr>
              <a:t>σ</a:t>
            </a:r>
            <a:r>
              <a:rPr lang="en-US" sz="3200" dirty="0" smtClean="0">
                <a:latin typeface="Arial Rounded MT Bold" pitchFamily="34" charset="0"/>
                <a:cs typeface="Times New Roman"/>
              </a:rPr>
              <a:t>* transition</a:t>
            </a:r>
            <a:r>
              <a:rPr lang="en-US" sz="3200" dirty="0" smtClean="0">
                <a:effectLst>
                  <a:outerShdw blurRad="38100" dist="38100" dir="2700000" algn="tl">
                    <a:srgbClr val="000000">
                      <a:alpha val="43137"/>
                    </a:srgbClr>
                  </a:outerShdw>
                </a:effectLst>
                <a:latin typeface="Arial Rounded MT Bold" pitchFamily="34" charset="0"/>
                <a:cs typeface="Times New Roman"/>
              </a:rPr>
              <a:t>.</a:t>
            </a:r>
            <a:r>
              <a:rPr lang="en-US" sz="3200" dirty="0" smtClean="0">
                <a:latin typeface="Arial Rounded MT Bold" pitchFamily="34" charset="0"/>
                <a:cs typeface="Times New Roman"/>
              </a:rPr>
              <a:t> </a:t>
            </a:r>
          </a:p>
          <a:p>
            <a:pPr marL="342900" lvl="0" indent="-342900" algn="just">
              <a:buClrTx/>
              <a:buSzTx/>
              <a:buFont typeface="Arial" pitchFamily="34" charset="0"/>
              <a:buChar char="•"/>
              <a:defRPr/>
            </a:pPr>
            <a:endParaRPr lang="en-US" sz="3200" dirty="0" smtClean="0">
              <a:latin typeface="Arial Rounded MT Bold" pitchFamily="34" charset="0"/>
              <a:cs typeface="Times New Roman"/>
            </a:endParaRPr>
          </a:p>
          <a:p>
            <a:pPr marL="342900" lvl="0" indent="-342900" algn="just">
              <a:buFont typeface="Arial" pitchFamily="34" charset="0"/>
              <a:buChar char="•"/>
            </a:pPr>
            <a:r>
              <a:rPr lang="en-US" sz="3200" dirty="0" smtClean="0">
                <a:latin typeface="Arial Rounded MT Bold" pitchFamily="34" charset="0"/>
                <a:cs typeface="Times New Roman"/>
              </a:rPr>
              <a:t>These transitions usually requires less energy than </a:t>
            </a:r>
            <a:r>
              <a:rPr lang="el-GR" sz="3200" dirty="0" smtClean="0">
                <a:cs typeface="Times New Roman"/>
              </a:rPr>
              <a:t>σ</a:t>
            </a:r>
            <a:r>
              <a:rPr lang="en-US" sz="3200" dirty="0" smtClean="0">
                <a:latin typeface="Arial Rounded MT Bold" pitchFamily="34" charset="0"/>
                <a:cs typeface="Times New Roman"/>
              </a:rPr>
              <a:t> → </a:t>
            </a:r>
            <a:r>
              <a:rPr lang="el-GR" sz="3200" dirty="0" smtClean="0">
                <a:cs typeface="Times New Roman"/>
              </a:rPr>
              <a:t>σ</a:t>
            </a:r>
            <a:r>
              <a:rPr lang="en-US" sz="3200" dirty="0" smtClean="0">
                <a:latin typeface="Arial Rounded MT Bold" pitchFamily="34" charset="0"/>
                <a:cs typeface="Times New Roman"/>
              </a:rPr>
              <a:t>* transitions.</a:t>
            </a:r>
          </a:p>
          <a:p>
            <a:pPr marL="342900" lvl="0" indent="-342900" algn="just">
              <a:buClrTx/>
              <a:buSzTx/>
              <a:buFont typeface="Arial" pitchFamily="34" charset="0"/>
              <a:buChar char="•"/>
              <a:defRPr/>
            </a:pPr>
            <a:endParaRPr lang="en-US" sz="3200" dirty="0" smtClean="0">
              <a:latin typeface="Arial Rounded MT Bold" pitchFamily="34" charset="0"/>
            </a:endParaRPr>
          </a:p>
          <a:p>
            <a:pPr marL="342900" lvl="0" indent="-342900" algn="just">
              <a:buFont typeface="Arial" pitchFamily="34" charset="0"/>
              <a:buChar char="•"/>
            </a:pPr>
            <a:r>
              <a:rPr lang="en-US" sz="3200" dirty="0" smtClean="0">
                <a:latin typeface="Arial Rounded MT Bold" pitchFamily="34" charset="0"/>
              </a:rPr>
              <a:t>The number of organic functional groups with </a:t>
            </a:r>
            <a:r>
              <a:rPr lang="en-US" sz="3200" dirty="0" smtClean="0">
                <a:latin typeface="Arial Rounded MT Bold" pitchFamily="34" charset="0"/>
                <a:cs typeface="Times New Roman"/>
              </a:rPr>
              <a:t>n →</a:t>
            </a:r>
            <a:r>
              <a:rPr lang="en-US" sz="3200" dirty="0" smtClean="0">
                <a:effectLst>
                  <a:outerShdw blurRad="38100" dist="38100" dir="2700000" algn="tl">
                    <a:srgbClr val="000000">
                      <a:alpha val="43137"/>
                    </a:srgbClr>
                  </a:outerShdw>
                </a:effectLst>
                <a:latin typeface="Arial Rounded MT Bold" pitchFamily="34" charset="0"/>
                <a:cs typeface="Times New Roman"/>
              </a:rPr>
              <a:t> </a:t>
            </a:r>
            <a:r>
              <a:rPr lang="el-GR" sz="3200" dirty="0" smtClean="0">
                <a:cs typeface="Times New Roman"/>
              </a:rPr>
              <a:t>σ</a:t>
            </a:r>
            <a:r>
              <a:rPr lang="en-US" sz="3200" dirty="0" smtClean="0">
                <a:latin typeface="Arial Rounded MT Bold" pitchFamily="34" charset="0"/>
                <a:cs typeface="Times New Roman"/>
              </a:rPr>
              <a:t>* peaks in UV region is small (150 – 250 nm).</a:t>
            </a:r>
            <a:endParaRPr lang="en-US" sz="3200" dirty="0" smtClean="0">
              <a:latin typeface="Arial Rounded MT Bold" pitchFamily="34" charset="0"/>
            </a:endParaRPr>
          </a:p>
          <a:p>
            <a:endParaRPr lang="en-US" sz="3200" dirty="0">
              <a:latin typeface="Arial Rounded MT Bol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759</TotalTime>
  <Words>1740</Words>
  <Application>Microsoft Office PowerPoint</Application>
  <PresentationFormat>On-screen Show (4:3)</PresentationFormat>
  <Paragraphs>222</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UV SPECTROSCOPY</vt:lpstr>
      <vt:lpstr>Principle</vt:lpstr>
      <vt:lpstr>Slide 3</vt:lpstr>
      <vt:lpstr>Electronic Transitions</vt:lpstr>
      <vt:lpstr>Slide 5</vt:lpstr>
      <vt:lpstr>Slide 6</vt:lpstr>
      <vt:lpstr>Slide 7</vt:lpstr>
      <vt:lpstr>2) π → π* transition</vt:lpstr>
      <vt:lpstr>3) n → σ* transition </vt:lpstr>
      <vt:lpstr>4) n → π* transition </vt:lpstr>
      <vt:lpstr>5) σ → π* transition and π → σ* transition </vt:lpstr>
      <vt:lpstr>INSTRUMENTATION</vt:lpstr>
      <vt:lpstr>LIGHT SOURCE</vt:lpstr>
      <vt:lpstr>Slide 14</vt:lpstr>
      <vt:lpstr>FILTERS  OR  MONOCHROMATORS</vt:lpstr>
      <vt:lpstr>  Grating</vt:lpstr>
      <vt:lpstr>Slide 17</vt:lpstr>
      <vt:lpstr>SAMPLE  CONTAINERS  OR   SAMPLE CELLS</vt:lpstr>
      <vt:lpstr>Slide 19</vt:lpstr>
      <vt:lpstr>DETECTORS</vt:lpstr>
      <vt:lpstr>Slide 21</vt:lpstr>
      <vt:lpstr>Slide 22</vt:lpstr>
      <vt:lpstr>Slide 23</vt:lpstr>
      <vt:lpstr>Slide 24</vt:lpstr>
      <vt:lpstr>Slide 25</vt:lpstr>
      <vt:lpstr>Slide 26</vt:lpstr>
      <vt:lpstr>                                              Recorder </vt:lpstr>
      <vt:lpstr>1.Single beam UV Spectrophotometer</vt:lpstr>
      <vt:lpstr>      2. Double beam UV Spectrophotometer  </vt:lpstr>
      <vt:lpstr>Applications of UV spectroscopy </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 SPECTROSCOPY</dc:title>
  <dc:creator>$H@LU</dc:creator>
  <cp:lastModifiedBy>Jyothi Sree</cp:lastModifiedBy>
  <cp:revision>77</cp:revision>
  <dcterms:created xsi:type="dcterms:W3CDTF">2006-08-16T00:00:00Z</dcterms:created>
  <dcterms:modified xsi:type="dcterms:W3CDTF">2015-10-15T17:37:41Z</dcterms:modified>
</cp:coreProperties>
</file>