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2445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2445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2445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311150"/>
          </a:xfrm>
          <a:custGeom>
            <a:avLst/>
            <a:gdLst/>
            <a:ahLst/>
            <a:cxnLst/>
            <a:rect l="l" t="t" r="r" b="b"/>
            <a:pathLst>
              <a:path w="9144000" h="311150">
                <a:moveTo>
                  <a:pt x="9144000" y="0"/>
                </a:moveTo>
                <a:lnTo>
                  <a:pt x="0" y="0"/>
                </a:lnTo>
                <a:lnTo>
                  <a:pt x="0" y="310896"/>
                </a:lnTo>
                <a:lnTo>
                  <a:pt x="9144000" y="310896"/>
                </a:lnTo>
                <a:lnTo>
                  <a:pt x="9144000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9144000" cy="143510"/>
          </a:xfrm>
          <a:custGeom>
            <a:avLst/>
            <a:gdLst/>
            <a:ahLst/>
            <a:cxnLst/>
            <a:rect l="l" t="t" r="r" b="b"/>
            <a:pathLst>
              <a:path w="9144000" h="143509">
                <a:moveTo>
                  <a:pt x="9144000" y="0"/>
                </a:moveTo>
                <a:lnTo>
                  <a:pt x="0" y="0"/>
                </a:lnTo>
                <a:lnTo>
                  <a:pt x="0" y="91440"/>
                </a:lnTo>
                <a:lnTo>
                  <a:pt x="5410200" y="91440"/>
                </a:lnTo>
                <a:lnTo>
                  <a:pt x="5410200" y="143256"/>
                </a:lnTo>
                <a:lnTo>
                  <a:pt x="9144000" y="143256"/>
                </a:lnTo>
                <a:lnTo>
                  <a:pt x="9144000" y="91440"/>
                </a:lnTo>
                <a:lnTo>
                  <a:pt x="9144000" y="51816"/>
                </a:lnTo>
                <a:lnTo>
                  <a:pt x="9144000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10200" y="438912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3733800" y="0"/>
                </a:moveTo>
                <a:lnTo>
                  <a:pt x="0" y="0"/>
                </a:lnTo>
                <a:lnTo>
                  <a:pt x="0" y="179832"/>
                </a:lnTo>
                <a:lnTo>
                  <a:pt x="3733800" y="179832"/>
                </a:lnTo>
                <a:lnTo>
                  <a:pt x="37338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07152" y="496823"/>
            <a:ext cx="3566160" cy="128270"/>
          </a:xfrm>
          <a:custGeom>
            <a:avLst/>
            <a:gdLst/>
            <a:ahLst/>
            <a:cxnLst/>
            <a:rect l="l" t="t" r="r" b="b"/>
            <a:pathLst>
              <a:path w="3566159" h="128270">
                <a:moveTo>
                  <a:pt x="3063240" y="2032"/>
                </a:moveTo>
                <a:lnTo>
                  <a:pt x="306120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159" h="128270">
                <a:moveTo>
                  <a:pt x="3566160" y="94107"/>
                </a:moveTo>
                <a:lnTo>
                  <a:pt x="3563493" y="91440"/>
                </a:lnTo>
                <a:lnTo>
                  <a:pt x="1968627" y="91440"/>
                </a:lnTo>
                <a:lnTo>
                  <a:pt x="1965960" y="94107"/>
                </a:lnTo>
                <a:lnTo>
                  <a:pt x="1965960" y="97536"/>
                </a:lnTo>
                <a:lnTo>
                  <a:pt x="1965960" y="125349"/>
                </a:lnTo>
                <a:lnTo>
                  <a:pt x="1968627" y="128016"/>
                </a:lnTo>
                <a:lnTo>
                  <a:pt x="3563493" y="128016"/>
                </a:lnTo>
                <a:lnTo>
                  <a:pt x="3566160" y="125349"/>
                </a:lnTo>
                <a:lnTo>
                  <a:pt x="356616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043416" y="0"/>
            <a:ext cx="100965" cy="619125"/>
          </a:xfrm>
          <a:custGeom>
            <a:avLst/>
            <a:gdLst/>
            <a:ahLst/>
            <a:cxnLst/>
            <a:rect l="l" t="t" r="r" b="b"/>
            <a:pathLst>
              <a:path w="100965" h="619125">
                <a:moveTo>
                  <a:pt x="27432" y="0"/>
                </a:moveTo>
                <a:lnTo>
                  <a:pt x="0" y="0"/>
                </a:lnTo>
                <a:lnTo>
                  <a:pt x="0" y="618744"/>
                </a:lnTo>
                <a:lnTo>
                  <a:pt x="27432" y="618744"/>
                </a:lnTo>
                <a:lnTo>
                  <a:pt x="27432" y="0"/>
                </a:lnTo>
                <a:close/>
              </a:path>
              <a:path w="100965" h="619125">
                <a:moveTo>
                  <a:pt x="100571" y="0"/>
                </a:moveTo>
                <a:lnTo>
                  <a:pt x="42672" y="0"/>
                </a:lnTo>
                <a:lnTo>
                  <a:pt x="42672" y="618744"/>
                </a:lnTo>
                <a:lnTo>
                  <a:pt x="100571" y="618744"/>
                </a:lnTo>
                <a:lnTo>
                  <a:pt x="100571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025128" y="0"/>
            <a:ext cx="9525" cy="619125"/>
          </a:xfrm>
          <a:custGeom>
            <a:avLst/>
            <a:gdLst/>
            <a:ahLst/>
            <a:cxnLst/>
            <a:rect l="l" t="t" r="r" b="b"/>
            <a:pathLst>
              <a:path w="9525" h="619125">
                <a:moveTo>
                  <a:pt x="0" y="618744"/>
                </a:moveTo>
                <a:lnTo>
                  <a:pt x="9143" y="618744"/>
                </a:lnTo>
                <a:lnTo>
                  <a:pt x="9143" y="0"/>
                </a:lnTo>
                <a:lnTo>
                  <a:pt x="0" y="0"/>
                </a:lnTo>
                <a:lnTo>
                  <a:pt x="0" y="618744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76359" y="0"/>
            <a:ext cx="27940" cy="619125"/>
          </a:xfrm>
          <a:custGeom>
            <a:avLst/>
            <a:gdLst/>
            <a:ahLst/>
            <a:cxnLst/>
            <a:rect l="l" t="t" r="r" b="b"/>
            <a:pathLst>
              <a:path w="27940" h="619125">
                <a:moveTo>
                  <a:pt x="0" y="618744"/>
                </a:moveTo>
                <a:lnTo>
                  <a:pt x="27431" y="618744"/>
                </a:lnTo>
                <a:lnTo>
                  <a:pt x="27431" y="0"/>
                </a:lnTo>
                <a:lnTo>
                  <a:pt x="0" y="0"/>
                </a:lnTo>
                <a:lnTo>
                  <a:pt x="0" y="618744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15400" y="0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5"/>
                </a:lnTo>
                <a:lnTo>
                  <a:pt x="54864" y="585215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872728" y="0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5"/>
                </a:lnTo>
                <a:lnTo>
                  <a:pt x="9143" y="585215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244" y="1341196"/>
            <a:ext cx="8071510" cy="636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2445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2243201"/>
            <a:ext cx="8248650" cy="4462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4209415"/>
            <a:chOff x="0" y="0"/>
            <a:chExt cx="9144000" cy="4209415"/>
          </a:xfrm>
        </p:grpSpPr>
        <p:sp>
          <p:nvSpPr>
            <p:cNvPr id="3" name="object 3"/>
            <p:cNvSpPr/>
            <p:nvPr/>
          </p:nvSpPr>
          <p:spPr>
            <a:xfrm>
              <a:off x="5410200" y="3810000"/>
              <a:ext cx="3733800" cy="91440"/>
            </a:xfrm>
            <a:custGeom>
              <a:avLst/>
              <a:gdLst/>
              <a:ahLst/>
              <a:cxnLst/>
              <a:rect l="l" t="t" r="r" b="b"/>
              <a:pathLst>
                <a:path w="3733800" h="91439">
                  <a:moveTo>
                    <a:pt x="3733800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3733800" y="91439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4380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3898391"/>
              <a:ext cx="3733800" cy="192405"/>
            </a:xfrm>
            <a:custGeom>
              <a:avLst/>
              <a:gdLst/>
              <a:ahLst/>
              <a:cxnLst/>
              <a:rect l="l" t="t" r="r" b="b"/>
              <a:pathLst>
                <a:path w="3733800" h="192404">
                  <a:moveTo>
                    <a:pt x="3733800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3733800" y="192023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438085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4114800"/>
              <a:ext cx="3733800" cy="9525"/>
            </a:xfrm>
            <a:custGeom>
              <a:avLst/>
              <a:gdLst/>
              <a:ahLst/>
              <a:cxnLst/>
              <a:rect l="l" t="t" r="r" b="b"/>
              <a:pathLst>
                <a:path w="3733800" h="9525">
                  <a:moveTo>
                    <a:pt x="3733800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3733800" y="9143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43808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4163567"/>
              <a:ext cx="1965960" cy="18415"/>
            </a:xfrm>
            <a:custGeom>
              <a:avLst/>
              <a:gdLst/>
              <a:ahLst/>
              <a:cxnLst/>
              <a:rect l="l" t="t" r="r" b="b"/>
              <a:pathLst>
                <a:path w="1965959" h="18414">
                  <a:moveTo>
                    <a:pt x="196595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1965959" y="18287"/>
                  </a:lnTo>
                  <a:lnTo>
                    <a:pt x="1965959" y="0"/>
                  </a:lnTo>
                  <a:close/>
                </a:path>
              </a:pathLst>
            </a:custGeom>
            <a:solidFill>
              <a:srgbClr val="438085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10200" y="4200144"/>
              <a:ext cx="1965960" cy="9525"/>
            </a:xfrm>
            <a:custGeom>
              <a:avLst/>
              <a:gdLst/>
              <a:ahLst/>
              <a:cxnLst/>
              <a:rect l="l" t="t" r="r" b="b"/>
              <a:pathLst>
                <a:path w="1965959" h="9525">
                  <a:moveTo>
                    <a:pt x="196595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1965959" y="9143"/>
                  </a:lnTo>
                  <a:lnTo>
                    <a:pt x="1965959" y="0"/>
                  </a:lnTo>
                  <a:close/>
                </a:path>
              </a:pathLst>
            </a:custGeom>
            <a:solidFill>
              <a:srgbClr val="43808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10200" y="3962400"/>
              <a:ext cx="3566160" cy="134620"/>
            </a:xfrm>
            <a:custGeom>
              <a:avLst/>
              <a:gdLst/>
              <a:ahLst/>
              <a:cxnLst/>
              <a:rect l="l" t="t" r="r" b="b"/>
              <a:pathLst>
                <a:path w="3566159" h="134620">
                  <a:moveTo>
                    <a:pt x="3063240" y="2032"/>
                  </a:moveTo>
                  <a:lnTo>
                    <a:pt x="306120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3061208" y="27432"/>
                  </a:lnTo>
                  <a:lnTo>
                    <a:pt x="3063240" y="25400"/>
                  </a:lnTo>
                  <a:lnTo>
                    <a:pt x="3063240" y="2032"/>
                  </a:lnTo>
                  <a:close/>
                </a:path>
                <a:path w="3566159" h="134620">
                  <a:moveTo>
                    <a:pt x="3566160" y="100203"/>
                  </a:moveTo>
                  <a:lnTo>
                    <a:pt x="3563493" y="97536"/>
                  </a:lnTo>
                  <a:lnTo>
                    <a:pt x="1968627" y="97536"/>
                  </a:lnTo>
                  <a:lnTo>
                    <a:pt x="1965960" y="100203"/>
                  </a:lnTo>
                  <a:lnTo>
                    <a:pt x="1965960" y="103632"/>
                  </a:lnTo>
                  <a:lnTo>
                    <a:pt x="1965960" y="131445"/>
                  </a:lnTo>
                  <a:lnTo>
                    <a:pt x="1968627" y="134112"/>
                  </a:lnTo>
                  <a:lnTo>
                    <a:pt x="3563493" y="134112"/>
                  </a:lnTo>
                  <a:lnTo>
                    <a:pt x="3566160" y="131445"/>
                  </a:lnTo>
                  <a:lnTo>
                    <a:pt x="3566160" y="10020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3816096"/>
              <a:ext cx="9144000" cy="79375"/>
            </a:xfrm>
            <a:custGeom>
              <a:avLst/>
              <a:gdLst/>
              <a:ahLst/>
              <a:cxnLst/>
              <a:rect l="l" t="t" r="r" b="b"/>
              <a:pathLst>
                <a:path w="9144000" h="79375">
                  <a:moveTo>
                    <a:pt x="0" y="79247"/>
                  </a:moveTo>
                  <a:lnTo>
                    <a:pt x="9144000" y="79247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9247"/>
                  </a:lnTo>
                  <a:close/>
                </a:path>
              </a:pathLst>
            </a:custGeom>
            <a:solidFill>
              <a:srgbClr val="438085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700271"/>
              <a:ext cx="9144000" cy="192405"/>
            </a:xfrm>
            <a:custGeom>
              <a:avLst/>
              <a:gdLst/>
              <a:ahLst/>
              <a:cxnLst/>
              <a:rect l="l" t="t" r="r" b="b"/>
              <a:pathLst>
                <a:path w="9144000" h="192404">
                  <a:moveTo>
                    <a:pt x="9144000" y="0"/>
                  </a:moveTo>
                  <a:lnTo>
                    <a:pt x="6412992" y="0"/>
                  </a:lnTo>
                  <a:lnTo>
                    <a:pt x="0" y="0"/>
                  </a:lnTo>
                  <a:lnTo>
                    <a:pt x="0" y="115824"/>
                  </a:lnTo>
                  <a:lnTo>
                    <a:pt x="6412992" y="115824"/>
                  </a:lnTo>
                  <a:lnTo>
                    <a:pt x="6412992" y="192024"/>
                  </a:lnTo>
                  <a:lnTo>
                    <a:pt x="9144000" y="192024"/>
                  </a:lnTo>
                  <a:lnTo>
                    <a:pt x="9144000" y="11582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380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9144000" cy="3700779"/>
            </a:xfrm>
            <a:custGeom>
              <a:avLst/>
              <a:gdLst/>
              <a:ahLst/>
              <a:cxnLst/>
              <a:rect l="l" t="t" r="r" b="b"/>
              <a:pathLst>
                <a:path w="9144000" h="3700779">
                  <a:moveTo>
                    <a:pt x="9144000" y="0"/>
                  </a:moveTo>
                  <a:lnTo>
                    <a:pt x="0" y="0"/>
                  </a:lnTo>
                  <a:lnTo>
                    <a:pt x="0" y="3700272"/>
                  </a:lnTo>
                  <a:lnTo>
                    <a:pt x="9144000" y="37002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244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6244" y="3126181"/>
            <a:ext cx="318516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POS</a:t>
            </a:r>
            <a:r>
              <a:rPr sz="4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4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4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4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68230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4.</a:t>
            </a:r>
            <a:r>
              <a:rPr spc="-20" dirty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ROUTE</a:t>
            </a:r>
            <a:r>
              <a:rPr spc="-40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OF</a:t>
            </a:r>
            <a:r>
              <a:rPr spc="-280" dirty="0">
                <a:latin typeface="Trebuchet MS"/>
                <a:cs typeface="Trebuchet MS"/>
              </a:rPr>
              <a:t> </a:t>
            </a:r>
            <a:r>
              <a:rPr spc="-30" dirty="0">
                <a:latin typeface="Trebuchet MS"/>
                <a:cs typeface="Trebuchet MS"/>
              </a:rPr>
              <a:t>ADMINISTRATION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2756" y="2271217"/>
            <a:ext cx="7793355" cy="26644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1440" marR="11430" indent="-79375">
              <a:lnSpc>
                <a:spcPct val="100000"/>
              </a:lnSpc>
              <a:spcBef>
                <a:spcPts val="110"/>
              </a:spcBef>
              <a:tabLst>
                <a:tab pos="631190" algn="l"/>
                <a:tab pos="1585595" algn="l"/>
                <a:tab pos="2045970" algn="l"/>
                <a:tab pos="2860040" algn="l"/>
                <a:tab pos="3457575" algn="l"/>
                <a:tab pos="4643755" algn="l"/>
                <a:tab pos="5851525" algn="l"/>
                <a:tab pos="6625590" algn="l"/>
                <a:tab pos="7220584" algn="l"/>
              </a:tabLst>
            </a:pP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10" dirty="0">
                <a:latin typeface="Times New Roman"/>
                <a:cs typeface="Times New Roman"/>
              </a:rPr>
              <a:t>.</a:t>
            </a:r>
            <a:r>
              <a:rPr sz="2800" spc="5" dirty="0">
                <a:latin typeface="Times New Roman"/>
                <a:cs typeface="Times New Roman"/>
              </a:rPr>
              <a:t>V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0" dirty="0">
                <a:latin typeface="Times New Roman"/>
                <a:cs typeface="Times New Roman"/>
              </a:rPr>
              <a:t>do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spc="-2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	</a:t>
            </a:r>
            <a:r>
              <a:rPr sz="2800" spc="1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f	</a:t>
            </a:r>
            <a:r>
              <a:rPr sz="2800" spc="10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0" dirty="0">
                <a:latin typeface="Times New Roman"/>
                <a:cs typeface="Times New Roman"/>
              </a:rPr>
              <a:t>u</a:t>
            </a:r>
            <a:r>
              <a:rPr sz="2800" spc="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are	</a:t>
            </a:r>
            <a:r>
              <a:rPr sz="2800" spc="-10" dirty="0">
                <a:latin typeface="Times New Roman"/>
                <a:cs typeface="Times New Roman"/>
              </a:rPr>
              <a:t>u</a:t>
            </a:r>
            <a:r>
              <a:rPr sz="2800" spc="-15" dirty="0">
                <a:latin typeface="Times New Roman"/>
                <a:cs typeface="Times New Roman"/>
              </a:rPr>
              <a:t>s</a:t>
            </a:r>
            <a:r>
              <a:rPr sz="2800" spc="10" dirty="0">
                <a:latin typeface="Times New Roman"/>
                <a:cs typeface="Times New Roman"/>
              </a:rPr>
              <a:t>u</a:t>
            </a:r>
            <a:r>
              <a:rPr sz="2800" spc="-2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lly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spc="-45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ll</a:t>
            </a:r>
            <a:r>
              <a:rPr sz="2800" dirty="0">
                <a:latin typeface="Times New Roman"/>
                <a:cs typeface="Times New Roman"/>
              </a:rPr>
              <a:t>er	</a:t>
            </a: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10" dirty="0">
                <a:latin typeface="Times New Roman"/>
                <a:cs typeface="Times New Roman"/>
              </a:rPr>
              <a:t>h</a:t>
            </a:r>
            <a:r>
              <a:rPr sz="2800" spc="-2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15" dirty="0">
                <a:latin typeface="Times New Roman"/>
                <a:cs typeface="Times New Roman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e	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2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l  </a:t>
            </a:r>
            <a:r>
              <a:rPr sz="2800" spc="5" dirty="0">
                <a:latin typeface="Times New Roman"/>
                <a:cs typeface="Times New Roman"/>
              </a:rPr>
              <a:t>doses.</a:t>
            </a:r>
            <a:endParaRPr sz="2800">
              <a:latin typeface="Times New Roman"/>
              <a:cs typeface="Times New Roman"/>
            </a:endParaRPr>
          </a:p>
          <a:p>
            <a:pPr marL="91440" marR="5080" indent="8890">
              <a:lnSpc>
                <a:spcPct val="100000"/>
              </a:lnSpc>
              <a:spcBef>
                <a:spcPts val="290"/>
              </a:spcBef>
            </a:pPr>
            <a:r>
              <a:rPr sz="2800" spc="-5" dirty="0">
                <a:latin typeface="Times New Roman"/>
                <a:cs typeface="Times New Roman"/>
              </a:rPr>
              <a:t>Intravenous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route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this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might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enhance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the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chances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of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drug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toxicity.</a:t>
            </a:r>
            <a:endParaRPr sz="2800">
              <a:latin typeface="Times New Roman"/>
              <a:cs typeface="Times New Roman"/>
            </a:endParaRPr>
          </a:p>
          <a:p>
            <a:pPr marL="91440" marR="8890" indent="91440">
              <a:lnSpc>
                <a:spcPct val="100000"/>
              </a:lnSpc>
              <a:spcBef>
                <a:spcPts val="315"/>
              </a:spcBef>
              <a:tabLst>
                <a:tab pos="905510" algn="l"/>
                <a:tab pos="2917825" algn="l"/>
                <a:tab pos="3384550" algn="l"/>
                <a:tab pos="4204970" algn="l"/>
                <a:tab pos="6049645" algn="l"/>
                <a:tab pos="6454775" algn="l"/>
              </a:tabLst>
            </a:pP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5" dirty="0">
                <a:latin typeface="Times New Roman"/>
                <a:cs typeface="Times New Roman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e	e</a:t>
            </a:r>
            <a:r>
              <a:rPr sz="2800" spc="-4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f</a:t>
            </a:r>
            <a:r>
              <a:rPr sz="2800" spc="-2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c</a:t>
            </a:r>
            <a:r>
              <a:rPr sz="2800" spc="-15" dirty="0">
                <a:latin typeface="Times New Roman"/>
                <a:cs typeface="Times New Roman"/>
              </a:rPr>
              <a:t>ti</a:t>
            </a:r>
            <a:r>
              <a:rPr sz="2800" spc="5" dirty="0">
                <a:latin typeface="Times New Roman"/>
                <a:cs typeface="Times New Roman"/>
              </a:rPr>
              <a:t>v</a:t>
            </a:r>
            <a:r>
              <a:rPr sz="2800" spc="-2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e</a:t>
            </a:r>
            <a:r>
              <a:rPr sz="2800" spc="-1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s	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f	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25" dirty="0">
                <a:latin typeface="Times New Roman"/>
                <a:cs typeface="Times New Roman"/>
              </a:rPr>
              <a:t>r</a:t>
            </a:r>
            <a:r>
              <a:rPr sz="2800" spc="-1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g	f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spc="-1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ti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n	</a:t>
            </a:r>
            <a:r>
              <a:rPr sz="2800" spc="-1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s	</a:t>
            </a:r>
            <a:r>
              <a:rPr sz="2800" spc="-1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er</a:t>
            </a:r>
            <a:r>
              <a:rPr sz="2800" spc="-20" dirty="0">
                <a:latin typeface="Times New Roman"/>
                <a:cs typeface="Times New Roman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l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y  controlled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by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route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administration</a:t>
            </a:r>
            <a:r>
              <a:rPr sz="2800" dirty="0">
                <a:latin typeface="Georgia"/>
                <a:cs typeface="Georgia"/>
              </a:rPr>
              <a:t>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632714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5.</a:t>
            </a:r>
            <a:r>
              <a:rPr spc="-105" dirty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TIME</a:t>
            </a:r>
            <a:r>
              <a:rPr spc="-50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OF</a:t>
            </a:r>
            <a:r>
              <a:rPr spc="-265" dirty="0">
                <a:latin typeface="Trebuchet MS"/>
                <a:cs typeface="Trebuchet MS"/>
              </a:rPr>
              <a:t> </a:t>
            </a:r>
            <a:r>
              <a:rPr spc="-40" dirty="0">
                <a:latin typeface="Trebuchet MS"/>
                <a:cs typeface="Trebuchet MS"/>
              </a:rPr>
              <a:t>ADMINISTARTION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7620" y="2271217"/>
            <a:ext cx="7738109" cy="30918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830" marR="5080" indent="-24765" algn="just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presence</a:t>
            </a:r>
            <a:r>
              <a:rPr sz="2800" spc="5" dirty="0">
                <a:latin typeface="Times New Roman"/>
                <a:cs typeface="Times New Roman"/>
              </a:rPr>
              <a:t> 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food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stomach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delay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the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absorption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</a:t>
            </a:r>
            <a:r>
              <a:rPr sz="2800" spc="5" dirty="0">
                <a:latin typeface="Times New Roman"/>
                <a:cs typeface="Times New Roman"/>
              </a:rPr>
              <a:t> &amp;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rapidly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absorbed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from  </a:t>
            </a:r>
            <a:r>
              <a:rPr sz="2800" spc="10" dirty="0">
                <a:latin typeface="Times New Roman"/>
                <a:cs typeface="Times New Roman"/>
              </a:rPr>
              <a:t>the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empty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stomach.</a:t>
            </a:r>
            <a:endParaRPr sz="2800">
              <a:latin typeface="Times New Roman"/>
              <a:cs typeface="Times New Roman"/>
            </a:endParaRPr>
          </a:p>
          <a:p>
            <a:pPr marL="36830" marR="7620" indent="97155" algn="just">
              <a:lnSpc>
                <a:spcPct val="100000"/>
              </a:lnSpc>
              <a:spcBef>
                <a:spcPts val="290"/>
              </a:spcBef>
            </a:pPr>
            <a:r>
              <a:rPr sz="2800" spc="5" dirty="0">
                <a:latin typeface="Times New Roman"/>
                <a:cs typeface="Times New Roman"/>
              </a:rPr>
              <a:t>But </a:t>
            </a:r>
            <a:r>
              <a:rPr sz="2800" spc="-5" dirty="0">
                <a:latin typeface="Times New Roman"/>
                <a:cs typeface="Times New Roman"/>
              </a:rPr>
              <a:t>it does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10" dirty="0">
                <a:latin typeface="Times New Roman"/>
                <a:cs typeface="Times New Roman"/>
              </a:rPr>
              <a:t>mean </a:t>
            </a:r>
            <a:r>
              <a:rPr sz="2800" spc="-5" dirty="0">
                <a:latin typeface="Times New Roman"/>
                <a:cs typeface="Times New Roman"/>
              </a:rPr>
              <a:t>that much </a:t>
            </a:r>
            <a:r>
              <a:rPr sz="2800" spc="-10" dirty="0">
                <a:latin typeface="Times New Roman"/>
                <a:cs typeface="Times New Roman"/>
              </a:rPr>
              <a:t>effective </a:t>
            </a:r>
            <a:r>
              <a:rPr sz="2800" spc="-5" dirty="0">
                <a:latin typeface="Times New Roman"/>
                <a:cs typeface="Times New Roman"/>
              </a:rPr>
              <a:t>when taken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during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or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after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meal.</a:t>
            </a:r>
            <a:endParaRPr sz="2800">
              <a:latin typeface="Times New Roman"/>
              <a:cs typeface="Times New Roman"/>
            </a:endParaRPr>
          </a:p>
          <a:p>
            <a:pPr marL="36830" marR="6350" indent="97155" algn="just">
              <a:lnSpc>
                <a:spcPct val="100000"/>
              </a:lnSpc>
              <a:spcBef>
                <a:spcPts val="315"/>
              </a:spcBef>
            </a:pPr>
            <a:r>
              <a:rPr sz="2800" spc="5" dirty="0">
                <a:latin typeface="Times New Roman"/>
                <a:cs typeface="Times New Roman"/>
              </a:rPr>
              <a:t>Iron, </a:t>
            </a:r>
            <a:r>
              <a:rPr sz="2800" spc="-5" dirty="0">
                <a:latin typeface="Times New Roman"/>
                <a:cs typeface="Times New Roman"/>
              </a:rPr>
              <a:t>arsenic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-5" dirty="0">
                <a:latin typeface="Times New Roman"/>
                <a:cs typeface="Times New Roman"/>
              </a:rPr>
              <a:t>cod-liver </a:t>
            </a:r>
            <a:r>
              <a:rPr sz="2800" dirty="0">
                <a:latin typeface="Times New Roman"/>
                <a:cs typeface="Times New Roman"/>
              </a:rPr>
              <a:t>oil </a:t>
            </a:r>
            <a:r>
              <a:rPr sz="2800" spc="-5" dirty="0">
                <a:latin typeface="Times New Roman"/>
                <a:cs typeface="Times New Roman"/>
              </a:rPr>
              <a:t>should </a:t>
            </a:r>
            <a:r>
              <a:rPr sz="2800" spc="5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given after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meal</a:t>
            </a:r>
            <a:r>
              <a:rPr sz="2800" spc="5" dirty="0">
                <a:latin typeface="Times New Roman"/>
                <a:cs typeface="Times New Roman"/>
              </a:rPr>
              <a:t> &amp;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antacid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drugs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taken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before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meal.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617156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6.</a:t>
            </a:r>
            <a:r>
              <a:rPr spc="-35" dirty="0">
                <a:latin typeface="Trebuchet MS"/>
                <a:cs typeface="Trebuchet MS"/>
              </a:rPr>
              <a:t> ENVIROMENTAL</a:t>
            </a:r>
            <a:r>
              <a:rPr spc="-225" dirty="0">
                <a:latin typeface="Trebuchet MS"/>
                <a:cs typeface="Trebuchet MS"/>
              </a:rPr>
              <a:t> </a:t>
            </a:r>
            <a:r>
              <a:rPr spc="-85" dirty="0">
                <a:latin typeface="Trebuchet MS"/>
                <a:cs typeface="Trebuchet MS"/>
              </a:rPr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2228544"/>
            <a:ext cx="7714615" cy="3948429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 indent="2540" algn="just">
              <a:lnSpc>
                <a:spcPct val="90000"/>
              </a:lnSpc>
              <a:spcBef>
                <a:spcPts val="445"/>
              </a:spcBef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personality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behavior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physician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 influence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effect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especially</a:t>
            </a:r>
            <a:r>
              <a:rPr sz="2800" spc="-5" dirty="0">
                <a:latin typeface="Times New Roman"/>
                <a:cs typeface="Times New Roman"/>
              </a:rPr>
              <a:t> the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drugs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which</a:t>
            </a:r>
            <a:r>
              <a:rPr sz="2800" dirty="0">
                <a:latin typeface="Times New Roman"/>
                <a:cs typeface="Times New Roman"/>
              </a:rPr>
              <a:t> are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intended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</a:t>
            </a:r>
            <a:r>
              <a:rPr sz="2800" spc="5" dirty="0">
                <a:latin typeface="Times New Roman"/>
                <a:cs typeface="Times New Roman"/>
              </a:rPr>
              <a:t> in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psychosomatic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disorders.</a:t>
            </a:r>
            <a:endParaRPr sz="2800">
              <a:latin typeface="Times New Roman"/>
              <a:cs typeface="Times New Roman"/>
            </a:endParaRPr>
          </a:p>
          <a:p>
            <a:pPr marL="12700" marR="7620" indent="2540" algn="just">
              <a:lnSpc>
                <a:spcPct val="90000"/>
              </a:lnSpc>
              <a:spcBef>
                <a:spcPts val="290"/>
              </a:spcBef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females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emotional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male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required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less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certain</a:t>
            </a:r>
            <a:r>
              <a:rPr sz="2800" dirty="0">
                <a:latin typeface="Times New Roman"/>
                <a:cs typeface="Times New Roman"/>
              </a:rPr>
              <a:t> drugs.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Inert</a:t>
            </a:r>
            <a:r>
              <a:rPr sz="2800" spc="7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dosage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forms</a:t>
            </a:r>
            <a:r>
              <a:rPr sz="2800" spc="-5" dirty="0">
                <a:latin typeface="Times New Roman"/>
                <a:cs typeface="Times New Roman"/>
              </a:rPr>
              <a:t> called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placebos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which</a:t>
            </a:r>
            <a:r>
              <a:rPr sz="2800" spc="-5" dirty="0">
                <a:latin typeface="Times New Roman"/>
                <a:cs typeface="Times New Roman"/>
              </a:rPr>
              <a:t> resemble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actual </a:t>
            </a:r>
            <a:r>
              <a:rPr sz="2800" spc="-5" dirty="0">
                <a:latin typeface="Times New Roman"/>
                <a:cs typeface="Times New Roman"/>
              </a:rPr>
              <a:t> medicament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physical properties are known </a:t>
            </a:r>
            <a:r>
              <a:rPr sz="2800" spc="-15" dirty="0">
                <a:latin typeface="Times New Roman"/>
                <a:cs typeface="Times New Roman"/>
              </a:rPr>
              <a:t>to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produce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therapeutic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benefit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disease</a:t>
            </a:r>
            <a:r>
              <a:rPr sz="2800" dirty="0">
                <a:latin typeface="Times New Roman"/>
                <a:cs typeface="Times New Roman"/>
              </a:rPr>
              <a:t> like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angina </a:t>
            </a:r>
            <a:r>
              <a:rPr sz="2800" dirty="0">
                <a:latin typeface="Times New Roman"/>
                <a:cs typeface="Times New Roman"/>
              </a:rPr>
              <a:t> pectoris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bronchial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asthma.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559435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7.</a:t>
            </a:r>
            <a:r>
              <a:rPr spc="-2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PRESENCE</a:t>
            </a:r>
            <a:r>
              <a:rPr spc="-55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OF</a:t>
            </a:r>
            <a:r>
              <a:rPr spc="-3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2271217"/>
            <a:ext cx="7711440" cy="2588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Times New Roman"/>
                <a:cs typeface="Times New Roman"/>
              </a:rPr>
              <a:t>Drugs</a:t>
            </a:r>
            <a:r>
              <a:rPr sz="2800" spc="5" dirty="0">
                <a:latin typeface="Times New Roman"/>
                <a:cs typeface="Times New Roman"/>
              </a:rPr>
              <a:t> like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barbiturates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chlorpromazine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produce unusually prolonged </a:t>
            </a:r>
            <a:r>
              <a:rPr sz="2800" spc="-15" dirty="0">
                <a:latin typeface="Times New Roman"/>
                <a:cs typeface="Times New Roman"/>
              </a:rPr>
              <a:t>effect </a:t>
            </a:r>
            <a:r>
              <a:rPr sz="2800" spc="-5" dirty="0">
                <a:latin typeface="Times New Roman"/>
                <a:cs typeface="Times New Roman"/>
              </a:rPr>
              <a:t>in patient having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liver cirrhosis. </a:t>
            </a:r>
            <a:r>
              <a:rPr sz="2800" spc="-10" dirty="0">
                <a:latin typeface="Times New Roman"/>
                <a:cs typeface="Times New Roman"/>
              </a:rPr>
              <a:t>Such </a:t>
            </a:r>
            <a:r>
              <a:rPr sz="2800" spc="5" dirty="0">
                <a:latin typeface="Times New Roman"/>
                <a:cs typeface="Times New Roman"/>
              </a:rPr>
              <a:t>as, </a:t>
            </a:r>
            <a:r>
              <a:rPr sz="2800" spc="-5" dirty="0">
                <a:latin typeface="Times New Roman"/>
                <a:cs typeface="Times New Roman"/>
              </a:rPr>
              <a:t>streptomycin produce </a:t>
            </a:r>
            <a:r>
              <a:rPr sz="2800" dirty="0">
                <a:latin typeface="Times New Roman"/>
                <a:cs typeface="Times New Roman"/>
              </a:rPr>
              <a:t>toxic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 </a:t>
            </a:r>
            <a:r>
              <a:rPr sz="2800" spc="-5" dirty="0">
                <a:latin typeface="Times New Roman"/>
                <a:cs typeface="Times New Roman"/>
              </a:rPr>
              <a:t>on </a:t>
            </a:r>
            <a:r>
              <a:rPr sz="2800" spc="-10" dirty="0">
                <a:latin typeface="Times New Roman"/>
                <a:cs typeface="Times New Roman"/>
              </a:rPr>
              <a:t>these </a:t>
            </a:r>
            <a:r>
              <a:rPr sz="2800" spc="-5" dirty="0">
                <a:latin typeface="Times New Roman"/>
                <a:cs typeface="Times New Roman"/>
              </a:rPr>
              <a:t>patient their </a:t>
            </a:r>
            <a:r>
              <a:rPr sz="2800" dirty="0">
                <a:latin typeface="Times New Roman"/>
                <a:cs typeface="Times New Roman"/>
              </a:rPr>
              <a:t>kidney </a:t>
            </a:r>
            <a:r>
              <a:rPr sz="2800" spc="-5" dirty="0">
                <a:latin typeface="Times New Roman"/>
                <a:cs typeface="Times New Roman"/>
              </a:rPr>
              <a:t>function </a:t>
            </a:r>
            <a:r>
              <a:rPr sz="2800" spc="5" dirty="0">
                <a:latin typeface="Times New Roman"/>
                <a:cs typeface="Times New Roman"/>
              </a:rPr>
              <a:t>is </a:t>
            </a:r>
            <a:r>
              <a:rPr sz="2800" spc="-15" dirty="0">
                <a:latin typeface="Times New Roman"/>
                <a:cs typeface="Times New Roman"/>
              </a:rPr>
              <a:t>not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working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properly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because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streptomycin</a:t>
            </a:r>
            <a:r>
              <a:rPr sz="2800" spc="-5" dirty="0">
                <a:latin typeface="Times New Roman"/>
                <a:cs typeface="Times New Roman"/>
              </a:rPr>
              <a:t> excreted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through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kidney.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414972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8.</a:t>
            </a:r>
            <a:r>
              <a:rPr spc="-225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AC</a:t>
            </a:r>
            <a:r>
              <a:rPr spc="10" dirty="0">
                <a:latin typeface="Trebuchet MS"/>
                <a:cs typeface="Trebuchet MS"/>
              </a:rPr>
              <a:t>C</a:t>
            </a:r>
            <a:r>
              <a:rPr dirty="0">
                <a:latin typeface="Trebuchet MS"/>
                <a:cs typeface="Trebuchet MS"/>
              </a:rPr>
              <a:t>U</a:t>
            </a:r>
            <a:r>
              <a:rPr spc="-20" dirty="0">
                <a:latin typeface="Trebuchet MS"/>
                <a:cs typeface="Trebuchet MS"/>
              </a:rPr>
              <a:t>M</a:t>
            </a:r>
            <a:r>
              <a:rPr dirty="0">
                <a:latin typeface="Trebuchet MS"/>
                <a:cs typeface="Trebuchet MS"/>
              </a:rPr>
              <a:t>UL</a:t>
            </a:r>
            <a:r>
              <a:rPr spc="-370" dirty="0">
                <a:latin typeface="Trebuchet MS"/>
                <a:cs typeface="Trebuchet MS"/>
              </a:rPr>
              <a:t>A</a:t>
            </a:r>
            <a:r>
              <a:rPr spc="5" dirty="0">
                <a:latin typeface="Trebuchet MS"/>
                <a:cs typeface="Trebuchet MS"/>
              </a:rPr>
              <a:t>T</a:t>
            </a:r>
            <a:r>
              <a:rPr spc="-15" dirty="0">
                <a:latin typeface="Trebuchet MS"/>
                <a:cs typeface="Trebuchet MS"/>
              </a:rPr>
              <a:t>I</a:t>
            </a:r>
            <a:r>
              <a:rPr spc="5" dirty="0">
                <a:latin typeface="Trebuchet MS"/>
                <a:cs typeface="Trebuchet MS"/>
              </a:rPr>
              <a:t>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972" y="2196347"/>
            <a:ext cx="7969250" cy="2586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501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Some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produces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toxic </a:t>
            </a:r>
            <a:r>
              <a:rPr sz="2800" spc="-15" dirty="0">
                <a:latin typeface="Times New Roman"/>
                <a:cs typeface="Times New Roman"/>
              </a:rPr>
              <a:t>effect </a:t>
            </a:r>
            <a:r>
              <a:rPr sz="2800" spc="5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it is repeatedly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administered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long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time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e.g.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digitalis,</a:t>
            </a:r>
            <a:r>
              <a:rPr sz="2800" dirty="0">
                <a:latin typeface="Times New Roman"/>
                <a:cs typeface="Times New Roman"/>
              </a:rPr>
              <a:t> emetine,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heavy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metals</a:t>
            </a:r>
            <a:r>
              <a:rPr sz="2800" spc="-5" dirty="0">
                <a:latin typeface="Times New Roman"/>
                <a:cs typeface="Times New Roman"/>
              </a:rPr>
              <a:t> because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drugs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excreted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slowly.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This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occurs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due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accumulative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effect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drug.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450596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9.</a:t>
            </a:r>
            <a:r>
              <a:rPr spc="-254" dirty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ADDITIVE</a:t>
            </a:r>
            <a:r>
              <a:rPr spc="-5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EFFECT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2271217"/>
            <a:ext cx="7713980" cy="2161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8890" indent="2540" algn="just">
              <a:lnSpc>
                <a:spcPct val="100000"/>
              </a:lnSpc>
              <a:spcBef>
                <a:spcPts val="110"/>
              </a:spcBef>
            </a:pPr>
            <a:r>
              <a:rPr sz="2800" spc="-5" dirty="0">
                <a:latin typeface="Times New Roman"/>
                <a:cs typeface="Times New Roman"/>
              </a:rPr>
              <a:t>When</a:t>
            </a:r>
            <a:r>
              <a:rPr sz="2800" dirty="0">
                <a:latin typeface="Times New Roman"/>
                <a:cs typeface="Times New Roman"/>
              </a:rPr>
              <a:t> two</a:t>
            </a:r>
            <a:r>
              <a:rPr sz="2800" spc="5" dirty="0">
                <a:latin typeface="Times New Roman"/>
                <a:cs typeface="Times New Roman"/>
              </a:rPr>
              <a:t> 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drugs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administered</a:t>
            </a:r>
            <a:r>
              <a:rPr sz="2800" spc="-5" dirty="0">
                <a:latin typeface="Times New Roman"/>
                <a:cs typeface="Times New Roman"/>
              </a:rPr>
              <a:t> together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is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equivalent to </a:t>
            </a:r>
            <a:r>
              <a:rPr sz="2800" spc="10" dirty="0">
                <a:latin typeface="Times New Roman"/>
                <a:cs typeface="Times New Roman"/>
              </a:rPr>
              <a:t>sum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their </a:t>
            </a:r>
            <a:r>
              <a:rPr sz="2800" spc="-5" dirty="0">
                <a:latin typeface="Times New Roman"/>
                <a:cs typeface="Times New Roman"/>
              </a:rPr>
              <a:t>individual pharmacological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action,</a:t>
            </a:r>
            <a:r>
              <a:rPr sz="2800" spc="4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4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phenomenon</a:t>
            </a:r>
            <a:r>
              <a:rPr sz="2800" spc="4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is</a:t>
            </a:r>
            <a:r>
              <a:rPr sz="2800" spc="4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called</a:t>
            </a:r>
            <a:r>
              <a:rPr sz="2800" spc="48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as</a:t>
            </a:r>
            <a:r>
              <a:rPr sz="2800" spc="45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additive</a:t>
            </a:r>
            <a:r>
              <a:rPr sz="2800" spc="4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E.g </a:t>
            </a:r>
            <a:r>
              <a:rPr sz="2800" dirty="0">
                <a:latin typeface="Times New Roman"/>
                <a:cs typeface="Times New Roman"/>
              </a:rPr>
              <a:t>ephedrine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-5" dirty="0">
                <a:latin typeface="Times New Roman"/>
                <a:cs typeface="Times New Roman"/>
              </a:rPr>
              <a:t>aminophylline in the </a:t>
            </a:r>
            <a:r>
              <a:rPr sz="2800" spc="-10" dirty="0">
                <a:latin typeface="Times New Roman"/>
                <a:cs typeface="Times New Roman"/>
              </a:rPr>
              <a:t>treatment </a:t>
            </a:r>
            <a:r>
              <a:rPr sz="2800" spc="10" dirty="0">
                <a:latin typeface="Times New Roman"/>
                <a:cs typeface="Times New Roman"/>
              </a:rPr>
              <a:t>of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bronchial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ashtma.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1196"/>
            <a:ext cx="297053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SY</a:t>
            </a:r>
            <a:r>
              <a:rPr spc="20" dirty="0"/>
              <a:t>N</a:t>
            </a:r>
            <a:r>
              <a:rPr spc="5" dirty="0"/>
              <a:t>E</a:t>
            </a:r>
            <a:r>
              <a:rPr spc="-10" dirty="0"/>
              <a:t>R</a:t>
            </a:r>
            <a:r>
              <a:rPr spc="5" dirty="0"/>
              <a:t>G</a:t>
            </a:r>
            <a:r>
              <a:rPr spc="10" dirty="0"/>
              <a:t>I</a:t>
            </a:r>
            <a:r>
              <a:rPr spc="5" dirty="0"/>
              <a:t>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6660" y="2271217"/>
            <a:ext cx="7797165" cy="2588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7790" marR="6985" indent="-85725" algn="just">
              <a:lnSpc>
                <a:spcPct val="100000"/>
              </a:lnSpc>
              <a:spcBef>
                <a:spcPts val="110"/>
              </a:spcBef>
            </a:pPr>
            <a:r>
              <a:rPr sz="2800" spc="-5" dirty="0">
                <a:latin typeface="Times New Roman"/>
                <a:cs typeface="Times New Roman"/>
              </a:rPr>
              <a:t>When desired therapeutic result needed </a:t>
            </a:r>
            <a:r>
              <a:rPr sz="2800" spc="5" dirty="0">
                <a:latin typeface="Times New Roman"/>
                <a:cs typeface="Times New Roman"/>
              </a:rPr>
              <a:t>is </a:t>
            </a:r>
            <a:r>
              <a:rPr sz="2800" spc="-10" dirty="0">
                <a:latin typeface="Times New Roman"/>
                <a:cs typeface="Times New Roman"/>
              </a:rPr>
              <a:t>difficult </a:t>
            </a:r>
            <a:r>
              <a:rPr sz="2800" spc="-15" dirty="0">
                <a:latin typeface="Times New Roman"/>
                <a:cs typeface="Times New Roman"/>
              </a:rPr>
              <a:t>to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achieve with </a:t>
            </a:r>
            <a:r>
              <a:rPr sz="2800" dirty="0">
                <a:latin typeface="Times New Roman"/>
                <a:cs typeface="Times New Roman"/>
              </a:rPr>
              <a:t>single drug </a:t>
            </a:r>
            <a:r>
              <a:rPr sz="2800" spc="-10" dirty="0">
                <a:latin typeface="Times New Roman"/>
                <a:cs typeface="Times New Roman"/>
              </a:rPr>
              <a:t>at that time </a:t>
            </a:r>
            <a:r>
              <a:rPr sz="2800" dirty="0">
                <a:latin typeface="Times New Roman"/>
                <a:cs typeface="Times New Roman"/>
              </a:rPr>
              <a:t>two </a:t>
            </a:r>
            <a:r>
              <a:rPr sz="2800" spc="5" dirty="0">
                <a:latin typeface="Times New Roman"/>
                <a:cs typeface="Times New Roman"/>
              </a:rPr>
              <a:t>or </a:t>
            </a:r>
            <a:r>
              <a:rPr sz="2800" spc="-10" dirty="0">
                <a:latin typeface="Times New Roman"/>
                <a:cs typeface="Times New Roman"/>
              </a:rPr>
              <a:t>more </a:t>
            </a:r>
            <a:r>
              <a:rPr sz="2800" spc="-5" dirty="0">
                <a:latin typeface="Times New Roman"/>
                <a:cs typeface="Times New Roman"/>
              </a:rPr>
              <a:t> drugs are used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combination </a:t>
            </a:r>
            <a:r>
              <a:rPr sz="2800" spc="5" dirty="0">
                <a:latin typeface="Times New Roman"/>
                <a:cs typeface="Times New Roman"/>
              </a:rPr>
              <a:t>form for </a:t>
            </a:r>
            <a:r>
              <a:rPr sz="2800" spc="-5" dirty="0">
                <a:latin typeface="Times New Roman"/>
                <a:cs typeface="Times New Roman"/>
              </a:rPr>
              <a:t>increasing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their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action</a:t>
            </a:r>
            <a:r>
              <a:rPr sz="2800" spc="4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this</a:t>
            </a:r>
            <a:r>
              <a:rPr sz="2800" spc="5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phenomenon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is</a:t>
            </a:r>
            <a:r>
              <a:rPr sz="2800" spc="4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called</a:t>
            </a:r>
            <a:r>
              <a:rPr sz="2800" spc="5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synergism.</a:t>
            </a:r>
            <a:r>
              <a:rPr sz="2800" spc="5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  <a:p>
            <a:pPr marL="97790" marR="508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E.g. procaine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-10" dirty="0">
                <a:latin typeface="Times New Roman"/>
                <a:cs typeface="Times New Roman"/>
              </a:rPr>
              <a:t>adrenaline combination, </a:t>
            </a:r>
            <a:r>
              <a:rPr sz="2800" spc="-5" dirty="0">
                <a:latin typeface="Times New Roman"/>
                <a:cs typeface="Times New Roman"/>
              </a:rPr>
              <a:t>increase the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duration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action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procaine.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386651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1</a:t>
            </a:r>
            <a:r>
              <a:rPr spc="15" dirty="0">
                <a:latin typeface="Trebuchet MS"/>
                <a:cs typeface="Trebuchet MS"/>
              </a:rPr>
              <a:t>0</a:t>
            </a:r>
            <a:r>
              <a:rPr dirty="0">
                <a:latin typeface="Trebuchet MS"/>
                <a:cs typeface="Trebuchet MS"/>
              </a:rPr>
              <a:t>.</a:t>
            </a:r>
            <a:r>
              <a:rPr spc="-260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A</a:t>
            </a:r>
            <a:r>
              <a:rPr spc="20" dirty="0">
                <a:latin typeface="Trebuchet MS"/>
                <a:cs typeface="Trebuchet MS"/>
              </a:rPr>
              <a:t>N</a:t>
            </a:r>
            <a:r>
              <a:rPr spc="-210" dirty="0">
                <a:latin typeface="Trebuchet MS"/>
                <a:cs typeface="Trebuchet MS"/>
              </a:rPr>
              <a:t>T</a:t>
            </a:r>
            <a:r>
              <a:rPr spc="5" dirty="0">
                <a:latin typeface="Trebuchet MS"/>
                <a:cs typeface="Trebuchet MS"/>
              </a:rPr>
              <a:t>OG</a:t>
            </a:r>
            <a:r>
              <a:rPr spc="20" dirty="0">
                <a:latin typeface="Trebuchet MS"/>
                <a:cs typeface="Trebuchet MS"/>
              </a:rPr>
              <a:t>O</a:t>
            </a:r>
            <a:r>
              <a:rPr spc="-15" dirty="0">
                <a:latin typeface="Trebuchet MS"/>
                <a:cs typeface="Trebuchet MS"/>
              </a:rPr>
              <a:t>N</a:t>
            </a:r>
            <a:r>
              <a:rPr spc="-5" dirty="0">
                <a:latin typeface="Trebuchet MS"/>
                <a:cs typeface="Trebuchet MS"/>
              </a:rPr>
              <a:t>I</a:t>
            </a:r>
            <a:r>
              <a:rPr spc="-20" dirty="0">
                <a:latin typeface="Trebuchet MS"/>
                <a:cs typeface="Trebuchet MS"/>
              </a:rPr>
              <a:t>S</a:t>
            </a:r>
            <a:r>
              <a:rPr spc="5" dirty="0">
                <a:latin typeface="Trebuchet MS"/>
                <a:cs typeface="Trebuchet MS"/>
              </a:rPr>
              <a:t>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2228544"/>
            <a:ext cx="7713345" cy="42964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45"/>
              </a:spcBef>
            </a:pPr>
            <a:r>
              <a:rPr sz="2800" spc="-5" dirty="0">
                <a:latin typeface="Times New Roman"/>
                <a:cs typeface="Times New Roman"/>
              </a:rPr>
              <a:t>When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action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one </a:t>
            </a:r>
            <a:r>
              <a:rPr sz="2800" spc="-5" dirty="0">
                <a:latin typeface="Times New Roman"/>
                <a:cs typeface="Times New Roman"/>
              </a:rPr>
              <a:t>drug is </a:t>
            </a:r>
            <a:r>
              <a:rPr sz="2800" dirty="0">
                <a:latin typeface="Times New Roman"/>
                <a:cs typeface="Times New Roman"/>
              </a:rPr>
              <a:t>opposed </a:t>
            </a:r>
            <a:r>
              <a:rPr sz="2800" spc="10" dirty="0">
                <a:latin typeface="Times New Roman"/>
                <a:cs typeface="Times New Roman"/>
              </a:rPr>
              <a:t>by </a:t>
            </a:r>
            <a:r>
              <a:rPr sz="2800" spc="5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other </a:t>
            </a:r>
            <a:r>
              <a:rPr sz="2800" dirty="0">
                <a:latin typeface="Times New Roman"/>
                <a:cs typeface="Times New Roman"/>
              </a:rPr>
              <a:t> drug </a:t>
            </a:r>
            <a:r>
              <a:rPr sz="2800" spc="-5" dirty="0">
                <a:latin typeface="Times New Roman"/>
                <a:cs typeface="Times New Roman"/>
              </a:rPr>
              <a:t>on the </a:t>
            </a:r>
            <a:r>
              <a:rPr sz="2800" spc="-15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physiological system </a:t>
            </a:r>
            <a:r>
              <a:rPr sz="2800" spc="5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known </a:t>
            </a:r>
            <a:r>
              <a:rPr sz="2800" dirty="0">
                <a:latin typeface="Times New Roman"/>
                <a:cs typeface="Times New Roman"/>
              </a:rPr>
              <a:t>as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 </a:t>
            </a:r>
            <a:r>
              <a:rPr sz="2800" spc="-10" dirty="0">
                <a:latin typeface="Times New Roman"/>
                <a:cs typeface="Times New Roman"/>
              </a:rPr>
              <a:t>antagonism. </a:t>
            </a:r>
            <a:r>
              <a:rPr sz="2800" spc="10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use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antagonistic </a:t>
            </a:r>
            <a:r>
              <a:rPr sz="2800" dirty="0">
                <a:latin typeface="Times New Roman"/>
                <a:cs typeface="Times New Roman"/>
              </a:rPr>
              <a:t>response </a:t>
            </a:r>
            <a:r>
              <a:rPr sz="2800" spc="-15" dirty="0">
                <a:latin typeface="Times New Roman"/>
                <a:cs typeface="Times New Roman"/>
              </a:rPr>
              <a:t>to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drugs </a:t>
            </a:r>
            <a:r>
              <a:rPr sz="2800" spc="5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valuable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treatment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poisoning. E.g.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milk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magnesia is given in acid poisoning </a:t>
            </a:r>
            <a:r>
              <a:rPr sz="2800" dirty="0">
                <a:latin typeface="Times New Roman"/>
                <a:cs typeface="Times New Roman"/>
              </a:rPr>
              <a:t>where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alkaline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milk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magnesia</a:t>
            </a:r>
            <a:r>
              <a:rPr sz="2800" spc="-5" dirty="0">
                <a:latin typeface="Times New Roman"/>
                <a:cs typeface="Times New Roman"/>
              </a:rPr>
              <a:t> neutralise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acid</a:t>
            </a:r>
            <a:r>
              <a:rPr sz="2800" spc="-5" dirty="0">
                <a:latin typeface="Times New Roman"/>
                <a:cs typeface="Times New Roman"/>
              </a:rPr>
              <a:t> poisoning.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When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adrenaline</a:t>
            </a:r>
            <a:r>
              <a:rPr sz="2800" spc="5" dirty="0">
                <a:latin typeface="Times New Roman"/>
                <a:cs typeface="Times New Roman"/>
              </a:rPr>
              <a:t> &amp;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acetylcholine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5" dirty="0">
                <a:latin typeface="Times New Roman"/>
                <a:cs typeface="Times New Roman"/>
              </a:rPr>
              <a:t>given </a:t>
            </a:r>
            <a:r>
              <a:rPr sz="2800" spc="-20" dirty="0">
                <a:latin typeface="Times New Roman"/>
                <a:cs typeface="Times New Roman"/>
              </a:rPr>
              <a:t>together, </a:t>
            </a:r>
            <a:r>
              <a:rPr sz="2800" dirty="0">
                <a:latin typeface="Times New Roman"/>
                <a:cs typeface="Times New Roman"/>
              </a:rPr>
              <a:t>they neutralise the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each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other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due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antagonism</a:t>
            </a:r>
            <a:r>
              <a:rPr sz="2800" dirty="0">
                <a:latin typeface="Times New Roman"/>
                <a:cs typeface="Times New Roman"/>
              </a:rPr>
              <a:t> because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adrenaline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vasoconstrictor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acetylcholine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is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vasodilator.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418846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Trebuchet MS"/>
                <a:cs typeface="Trebuchet MS"/>
              </a:rPr>
              <a:t>11.</a:t>
            </a:r>
            <a:r>
              <a:rPr spc="-8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IDIOSYNCRACY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2860" y="2274569"/>
            <a:ext cx="7720330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44675" algn="l"/>
                <a:tab pos="2214245" algn="l"/>
                <a:tab pos="2896870" algn="l"/>
                <a:tab pos="3832860" algn="l"/>
                <a:tab pos="4256405" algn="l"/>
                <a:tab pos="5372735" algn="l"/>
                <a:tab pos="5927725" algn="l"/>
              </a:tabLst>
            </a:pPr>
            <a:r>
              <a:rPr sz="2600" spc="-5" dirty="0">
                <a:latin typeface="Times New Roman"/>
                <a:cs typeface="Times New Roman"/>
              </a:rPr>
              <a:t>Idio</a:t>
            </a:r>
            <a:r>
              <a:rPr sz="2600" spc="40" dirty="0">
                <a:latin typeface="Times New Roman"/>
                <a:cs typeface="Times New Roman"/>
              </a:rPr>
              <a:t>s</a:t>
            </a:r>
            <a:r>
              <a:rPr sz="2600" spc="-55" dirty="0">
                <a:latin typeface="Times New Roman"/>
                <a:cs typeface="Times New Roman"/>
              </a:rPr>
              <a:t>y</a:t>
            </a:r>
            <a:r>
              <a:rPr sz="2600" spc="-5" dirty="0">
                <a:latin typeface="Times New Roman"/>
                <a:cs typeface="Times New Roman"/>
              </a:rPr>
              <a:t>ncra</a:t>
            </a:r>
            <a:r>
              <a:rPr sz="2600" spc="40" dirty="0">
                <a:latin typeface="Times New Roman"/>
                <a:cs typeface="Times New Roman"/>
              </a:rPr>
              <a:t>s</a:t>
            </a:r>
            <a:r>
              <a:rPr sz="2600" spc="-5" dirty="0">
                <a:latin typeface="Times New Roman"/>
                <a:cs typeface="Times New Roman"/>
              </a:rPr>
              <a:t>y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i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also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call</a:t>
            </a:r>
            <a:r>
              <a:rPr sz="2600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d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as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alle</a:t>
            </a:r>
            <a:r>
              <a:rPr sz="2600" spc="-55" dirty="0">
                <a:latin typeface="Times New Roman"/>
                <a:cs typeface="Times New Roman"/>
              </a:rPr>
              <a:t>r</a:t>
            </a:r>
            <a:r>
              <a:rPr sz="2600" spc="15" dirty="0">
                <a:latin typeface="Times New Roman"/>
                <a:cs typeface="Times New Roman"/>
              </a:rPr>
              <a:t>g</a:t>
            </a:r>
            <a:r>
              <a:rPr sz="2600" spc="-215" dirty="0">
                <a:latin typeface="Times New Roman"/>
                <a:cs typeface="Times New Roman"/>
              </a:rPr>
              <a:t>y</a:t>
            </a:r>
            <a:r>
              <a:rPr sz="2600" spc="-5" dirty="0">
                <a:latin typeface="Times New Roman"/>
                <a:cs typeface="Times New Roman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An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extraordina</a:t>
            </a:r>
            <a:r>
              <a:rPr sz="2600" spc="40" dirty="0">
                <a:latin typeface="Times New Roman"/>
                <a:cs typeface="Times New Roman"/>
              </a:rPr>
              <a:t>r</a:t>
            </a:r>
            <a:r>
              <a:rPr sz="2600" spc="-5" dirty="0">
                <a:latin typeface="Times New Roman"/>
                <a:cs typeface="Times New Roman"/>
              </a:rPr>
              <a:t>y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14269" y="2671063"/>
            <a:ext cx="5697855" cy="81724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5585" marR="5080" indent="-222885">
              <a:lnSpc>
                <a:spcPct val="100000"/>
              </a:lnSpc>
              <a:spcBef>
                <a:spcPts val="90"/>
              </a:spcBef>
              <a:tabLst>
                <a:tab pos="461009" algn="l"/>
                <a:tab pos="1369060" algn="l"/>
                <a:tab pos="2475865" algn="l"/>
                <a:tab pos="2912110" algn="l"/>
                <a:tab pos="2997835" algn="l"/>
                <a:tab pos="4198620" algn="l"/>
                <a:tab pos="4430395" algn="l"/>
                <a:tab pos="4897120" algn="l"/>
                <a:tab pos="5372735" algn="l"/>
              </a:tabLst>
            </a:pPr>
            <a:r>
              <a:rPr sz="2600" spc="-5" dirty="0">
                <a:latin typeface="Times New Roman"/>
                <a:cs typeface="Times New Roman"/>
              </a:rPr>
              <a:t>a		drug	which	</a:t>
            </a:r>
            <a:r>
              <a:rPr sz="2600" spc="-10" dirty="0">
                <a:latin typeface="Times New Roman"/>
                <a:cs typeface="Times New Roman"/>
              </a:rPr>
              <a:t>i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		</a:t>
            </a:r>
            <a:r>
              <a:rPr sz="2600" spc="-5" dirty="0">
                <a:latin typeface="Times New Roman"/>
                <a:cs typeface="Times New Roman"/>
              </a:rPr>
              <a:t>di</a:t>
            </a:r>
            <a:r>
              <a:rPr sz="2600" spc="-55" dirty="0">
                <a:latin typeface="Times New Roman"/>
                <a:cs typeface="Times New Roman"/>
              </a:rPr>
              <a:t>f</a:t>
            </a:r>
            <a:r>
              <a:rPr sz="2600" spc="15" dirty="0">
                <a:latin typeface="Times New Roman"/>
                <a:cs typeface="Times New Roman"/>
              </a:rPr>
              <a:t>f</a:t>
            </a:r>
            <a:r>
              <a:rPr sz="2600" spc="-5" dirty="0">
                <a:latin typeface="Times New Roman"/>
                <a:cs typeface="Times New Roman"/>
              </a:rPr>
              <a:t>erent</a:t>
            </a:r>
            <a:r>
              <a:rPr sz="2600" dirty="0">
                <a:latin typeface="Times New Roman"/>
                <a:cs typeface="Times New Roman"/>
              </a:rPr>
              <a:t>		</a:t>
            </a:r>
            <a:r>
              <a:rPr sz="2600" spc="15" dirty="0">
                <a:latin typeface="Times New Roman"/>
                <a:cs typeface="Times New Roman"/>
              </a:rPr>
              <a:t>f</a:t>
            </a:r>
            <a:r>
              <a:rPr sz="2600" spc="-5" dirty="0">
                <a:latin typeface="Times New Roman"/>
                <a:cs typeface="Times New Roman"/>
              </a:rPr>
              <a:t>rom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its  pha</a:t>
            </a:r>
            <a:r>
              <a:rPr sz="2600" spc="10" dirty="0">
                <a:latin typeface="Times New Roman"/>
                <a:cs typeface="Times New Roman"/>
              </a:rPr>
              <a:t>r</a:t>
            </a:r>
            <a:r>
              <a:rPr sz="2600" spc="-5" dirty="0">
                <a:latin typeface="Times New Roman"/>
                <a:cs typeface="Times New Roman"/>
              </a:rPr>
              <a:t>macolog</a:t>
            </a:r>
            <a:r>
              <a:rPr sz="2600" spc="-15" dirty="0">
                <a:latin typeface="Times New Roman"/>
                <a:cs typeface="Times New Roman"/>
              </a:rPr>
              <a:t>i</a:t>
            </a:r>
            <a:r>
              <a:rPr sz="2600" spc="-5" dirty="0">
                <a:latin typeface="Times New Roman"/>
                <a:cs typeface="Times New Roman"/>
              </a:rPr>
              <a:t>cal</a:t>
            </a:r>
            <a:r>
              <a:rPr sz="2600" dirty="0">
                <a:latin typeface="Times New Roman"/>
                <a:cs typeface="Times New Roman"/>
              </a:rPr>
              <a:t>		</a:t>
            </a:r>
            <a:r>
              <a:rPr sz="2600" spc="-5" dirty="0">
                <a:latin typeface="Times New Roman"/>
                <a:cs typeface="Times New Roman"/>
              </a:rPr>
              <a:t>action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i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		</a:t>
            </a:r>
            <a:r>
              <a:rPr sz="2600" spc="-5" dirty="0">
                <a:latin typeface="Times New Roman"/>
                <a:cs typeface="Times New Roman"/>
              </a:rPr>
              <a:t>called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671063"/>
            <a:ext cx="1781810" cy="12134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2600" spc="-5" dirty="0">
                <a:latin typeface="Times New Roman"/>
                <a:cs typeface="Times New Roman"/>
              </a:rPr>
              <a:t>response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to </a:t>
            </a:r>
            <a:r>
              <a:rPr sz="2600" spc="-5" dirty="0">
                <a:latin typeface="Times New Roman"/>
                <a:cs typeface="Times New Roman"/>
              </a:rPr>
              <a:t> characteristic  </a:t>
            </a:r>
            <a:r>
              <a:rPr sz="2600" spc="-25" dirty="0">
                <a:latin typeface="Times New Roman"/>
                <a:cs typeface="Times New Roman"/>
              </a:rPr>
              <a:t>idiosyncrasy.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860" y="3855451"/>
            <a:ext cx="7715250" cy="129476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415"/>
              </a:spcBef>
            </a:pPr>
            <a:r>
              <a:rPr sz="2600" spc="-5" dirty="0">
                <a:latin typeface="Times New Roman"/>
                <a:cs typeface="Times New Roman"/>
              </a:rPr>
              <a:t>E.g.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small</a:t>
            </a:r>
            <a:r>
              <a:rPr sz="2600" spc="4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quty.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of aspirin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may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cause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gastric </a:t>
            </a:r>
            <a:r>
              <a:rPr sz="2600" spc="-10" dirty="0">
                <a:latin typeface="Times New Roman"/>
                <a:cs typeface="Times New Roman"/>
              </a:rPr>
              <a:t>hemorrhage.</a:t>
            </a:r>
            <a:endParaRPr sz="2600">
              <a:latin typeface="Times New Roman"/>
              <a:cs typeface="Times New Roman"/>
            </a:endParaRPr>
          </a:p>
          <a:p>
            <a:pPr marL="21590" marR="5080" indent="-9525">
              <a:lnSpc>
                <a:spcPct val="100000"/>
              </a:lnSpc>
              <a:spcBef>
                <a:spcPts val="315"/>
              </a:spcBef>
              <a:tabLst>
                <a:tab pos="777875" algn="l"/>
                <a:tab pos="1790064" algn="l"/>
                <a:tab pos="3119755" algn="l"/>
                <a:tab pos="3838575" algn="l"/>
                <a:tab pos="5308600" algn="l"/>
                <a:tab pos="5882005" algn="l"/>
                <a:tab pos="7446009" algn="l"/>
              </a:tabLst>
            </a:pPr>
            <a:r>
              <a:rPr sz="2600" spc="-10" dirty="0">
                <a:latin typeface="Times New Roman"/>
                <a:cs typeface="Times New Roman"/>
              </a:rPr>
              <a:t>E.</a:t>
            </a:r>
            <a:r>
              <a:rPr sz="2600" spc="-5" dirty="0">
                <a:latin typeface="Times New Roman"/>
                <a:cs typeface="Times New Roman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spc="10" dirty="0">
                <a:latin typeface="Times New Roman"/>
                <a:cs typeface="Times New Roman"/>
              </a:rPr>
              <a:t>o</a:t>
            </a:r>
            <a:r>
              <a:rPr sz="2600" spc="-35" dirty="0">
                <a:latin typeface="Times New Roman"/>
                <a:cs typeface="Times New Roman"/>
              </a:rPr>
              <a:t>m</a:t>
            </a:r>
            <a:r>
              <a:rPr sz="2600" spc="-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perso</a:t>
            </a:r>
            <a:r>
              <a:rPr sz="2600" spc="10" dirty="0">
                <a:latin typeface="Times New Roman"/>
                <a:cs typeface="Times New Roman"/>
              </a:rPr>
              <a:t>n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sensi</a:t>
            </a:r>
            <a:r>
              <a:rPr sz="2600" dirty="0">
                <a:latin typeface="Times New Roman"/>
                <a:cs typeface="Times New Roman"/>
              </a:rPr>
              <a:t>t</a:t>
            </a:r>
            <a:r>
              <a:rPr sz="2600" spc="-5" dirty="0">
                <a:latin typeface="Times New Roman"/>
                <a:cs typeface="Times New Roman"/>
              </a:rPr>
              <a:t>ive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t</a:t>
            </a:r>
            <a:r>
              <a:rPr sz="2600" spc="-5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penicill</a:t>
            </a:r>
            <a:r>
              <a:rPr sz="2600" spc="-15" dirty="0">
                <a:latin typeface="Times New Roman"/>
                <a:cs typeface="Times New Roman"/>
              </a:rPr>
              <a:t>i</a:t>
            </a:r>
            <a:r>
              <a:rPr sz="2600" spc="-5" dirty="0">
                <a:latin typeface="Times New Roman"/>
                <a:cs typeface="Times New Roman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&amp;  </a:t>
            </a:r>
            <a:r>
              <a:rPr sz="2600" spc="-10" dirty="0">
                <a:latin typeface="Times New Roman"/>
                <a:cs typeface="Times New Roman"/>
              </a:rPr>
              <a:t>sulphonamide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because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they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produce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severe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toxic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effect.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353060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Trebuchet MS"/>
                <a:cs typeface="Trebuchet MS"/>
              </a:rPr>
              <a:t>12.</a:t>
            </a:r>
            <a:r>
              <a:rPr spc="-200" dirty="0">
                <a:latin typeface="Trebuchet MS"/>
                <a:cs typeface="Trebuchet MS"/>
              </a:rPr>
              <a:t> </a:t>
            </a:r>
            <a:r>
              <a:rPr spc="-20" dirty="0">
                <a:latin typeface="Trebuchet MS"/>
                <a:cs typeface="Trebuchet MS"/>
              </a:rPr>
              <a:t>TOLERANCE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6660" y="2228544"/>
            <a:ext cx="7798434" cy="398843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97790" marR="5080" indent="-85725" algn="just">
              <a:lnSpc>
                <a:spcPct val="90000"/>
              </a:lnSpc>
              <a:spcBef>
                <a:spcPts val="445"/>
              </a:spcBef>
            </a:pPr>
            <a:r>
              <a:rPr sz="2800" spc="-5" dirty="0">
                <a:latin typeface="Times New Roman"/>
                <a:cs typeface="Times New Roman"/>
              </a:rPr>
              <a:t>When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unusually </a:t>
            </a:r>
            <a:r>
              <a:rPr sz="2800" spc="-10" dirty="0">
                <a:latin typeface="Times New Roman"/>
                <a:cs typeface="Times New Roman"/>
              </a:rPr>
              <a:t>large </a:t>
            </a:r>
            <a:r>
              <a:rPr sz="2800" spc="-5" dirty="0">
                <a:latin typeface="Times New Roman"/>
                <a:cs typeface="Times New Roman"/>
              </a:rPr>
              <a:t>dose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a drug </a:t>
            </a:r>
            <a:r>
              <a:rPr sz="2800" spc="-5" dirty="0">
                <a:latin typeface="Times New Roman"/>
                <a:cs typeface="Times New Roman"/>
              </a:rPr>
              <a:t>is required </a:t>
            </a:r>
            <a:r>
              <a:rPr sz="2800" spc="-15" dirty="0">
                <a:latin typeface="Times New Roman"/>
                <a:cs typeface="Times New Roman"/>
              </a:rPr>
              <a:t>to </a:t>
            </a:r>
            <a:r>
              <a:rPr sz="2800" spc="-10" dirty="0">
                <a:latin typeface="Times New Roman"/>
                <a:cs typeface="Times New Roman"/>
              </a:rPr>
              <a:t> elicit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affect</a:t>
            </a:r>
            <a:r>
              <a:rPr sz="2800" spc="-5" dirty="0">
                <a:latin typeface="Times New Roman"/>
                <a:cs typeface="Times New Roman"/>
              </a:rPr>
              <a:t> ordinarily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produced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by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normal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therapeutic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drug,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phenomenon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is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called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drug tolerance.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E.g. </a:t>
            </a:r>
            <a:r>
              <a:rPr sz="2800" spc="5" dirty="0">
                <a:latin typeface="Times New Roman"/>
                <a:cs typeface="Times New Roman"/>
              </a:rPr>
              <a:t>smokers </a:t>
            </a:r>
            <a:r>
              <a:rPr sz="2800" spc="-5" dirty="0">
                <a:latin typeface="Times New Roman"/>
                <a:cs typeface="Times New Roman"/>
              </a:rPr>
              <a:t>can tolerate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nicotine,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alcoholic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tolerate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large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quantity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of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alcohol.</a:t>
            </a:r>
            <a:r>
              <a:rPr sz="2800" spc="5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5" dirty="0">
                <a:latin typeface="Times New Roman"/>
                <a:cs typeface="Times New Roman"/>
              </a:rPr>
              <a:t>drug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tolerance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two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types:</a:t>
            </a:r>
            <a:endParaRPr sz="2800">
              <a:latin typeface="Times New Roman"/>
              <a:cs typeface="Times New Roman"/>
            </a:endParaRPr>
          </a:p>
          <a:p>
            <a:pPr marL="97790" marR="8255" indent="-85725" algn="just">
              <a:lnSpc>
                <a:spcPts val="3030"/>
              </a:lnSpc>
              <a:spcBef>
                <a:spcPts val="330"/>
              </a:spcBef>
            </a:pPr>
            <a:r>
              <a:rPr sz="2800" spc="-25" dirty="0">
                <a:latin typeface="Times New Roman"/>
                <a:cs typeface="Times New Roman"/>
              </a:rPr>
              <a:t>True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tolerance,</a:t>
            </a:r>
            <a:r>
              <a:rPr sz="2800" dirty="0">
                <a:latin typeface="Times New Roman"/>
                <a:cs typeface="Times New Roman"/>
              </a:rPr>
              <a:t> which</a:t>
            </a:r>
            <a:r>
              <a:rPr sz="2800" spc="5" dirty="0">
                <a:latin typeface="Times New Roman"/>
                <a:cs typeface="Times New Roman"/>
              </a:rPr>
              <a:t> is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produced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by</a:t>
            </a:r>
            <a:r>
              <a:rPr sz="2800" spc="7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oral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parenteral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administration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drug.</a:t>
            </a:r>
            <a:endParaRPr sz="2800">
              <a:latin typeface="Times New Roman"/>
              <a:cs typeface="Times New Roman"/>
            </a:endParaRPr>
          </a:p>
          <a:p>
            <a:pPr marL="97790" marR="7620" indent="-79375" algn="just">
              <a:lnSpc>
                <a:spcPts val="3020"/>
              </a:lnSpc>
              <a:spcBef>
                <a:spcPts val="310"/>
              </a:spcBef>
            </a:pPr>
            <a:r>
              <a:rPr sz="2800" spc="-5" dirty="0">
                <a:latin typeface="Times New Roman"/>
                <a:cs typeface="Times New Roman"/>
              </a:rPr>
              <a:t>Pseudo tolerance, </a:t>
            </a:r>
            <a:r>
              <a:rPr sz="2800" spc="-10" dirty="0">
                <a:latin typeface="Times New Roman"/>
                <a:cs typeface="Times New Roman"/>
              </a:rPr>
              <a:t>which is </a:t>
            </a:r>
            <a:r>
              <a:rPr sz="2800" spc="-5" dirty="0">
                <a:latin typeface="Times New Roman"/>
                <a:cs typeface="Times New Roman"/>
              </a:rPr>
              <a:t>produced only </a:t>
            </a:r>
            <a:r>
              <a:rPr sz="2800" spc="5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the oral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route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administration.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1196"/>
            <a:ext cx="409956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b="1" spc="5" dirty="0">
                <a:latin typeface="Times New Roman"/>
                <a:cs typeface="Times New Roman"/>
              </a:rPr>
              <a:t>INTRO</a:t>
            </a:r>
            <a:r>
              <a:rPr b="1" spc="15" dirty="0">
                <a:latin typeface="Times New Roman"/>
                <a:cs typeface="Times New Roman"/>
              </a:rPr>
              <a:t>D</a:t>
            </a:r>
            <a:r>
              <a:rPr b="1" spc="5" dirty="0">
                <a:latin typeface="Times New Roman"/>
                <a:cs typeface="Times New Roman"/>
              </a:rPr>
              <a:t>UC</a:t>
            </a:r>
            <a:r>
              <a:rPr b="1" spc="-15" dirty="0">
                <a:latin typeface="Times New Roman"/>
                <a:cs typeface="Times New Roman"/>
              </a:rPr>
              <a:t>T</a:t>
            </a:r>
            <a:r>
              <a:rPr b="1" spc="5" dirty="0">
                <a:latin typeface="Times New Roman"/>
                <a:cs typeface="Times New Roman"/>
              </a:rPr>
              <a:t>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8472" y="2249423"/>
            <a:ext cx="7687056" cy="43251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449834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Trebuchet MS"/>
                <a:cs typeface="Trebuchet MS"/>
              </a:rPr>
              <a:t>13.</a:t>
            </a:r>
            <a:r>
              <a:rPr spc="-160" dirty="0">
                <a:latin typeface="Trebuchet MS"/>
                <a:cs typeface="Trebuchet MS"/>
              </a:rPr>
              <a:t> </a:t>
            </a:r>
            <a:r>
              <a:rPr spc="-30" dirty="0">
                <a:latin typeface="Trebuchet MS"/>
                <a:cs typeface="Trebuchet MS"/>
              </a:rPr>
              <a:t>TACHYPHYLAXIS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6660" y="2271217"/>
            <a:ext cx="7800975" cy="386905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7790" marR="5080" indent="-85725" algn="just">
              <a:lnSpc>
                <a:spcPct val="100000"/>
              </a:lnSpc>
              <a:spcBef>
                <a:spcPts val="110"/>
              </a:spcBef>
            </a:pPr>
            <a:r>
              <a:rPr sz="2800" spc="-5" dirty="0">
                <a:latin typeface="Times New Roman"/>
                <a:cs typeface="Times New Roman"/>
              </a:rPr>
              <a:t>When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some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administered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repeatedly</a:t>
            </a:r>
            <a:r>
              <a:rPr sz="2800" dirty="0">
                <a:latin typeface="Times New Roman"/>
                <a:cs typeface="Times New Roman"/>
              </a:rPr>
              <a:t> at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short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intervals,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cell</a:t>
            </a:r>
            <a:r>
              <a:rPr sz="2800" spc="-5" dirty="0">
                <a:latin typeface="Times New Roman"/>
                <a:cs typeface="Times New Roman"/>
              </a:rPr>
              <a:t> receptors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blocked</a:t>
            </a:r>
            <a:r>
              <a:rPr sz="2800" spc="-5" dirty="0">
                <a:latin typeface="Times New Roman"/>
                <a:cs typeface="Times New Roman"/>
              </a:rPr>
              <a:t> up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pharmacological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response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</a:t>
            </a:r>
            <a:r>
              <a:rPr sz="2800" spc="7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decreased. 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decreased</a:t>
            </a:r>
            <a:r>
              <a:rPr sz="2800" spc="-5" dirty="0">
                <a:latin typeface="Times New Roman"/>
                <a:cs typeface="Times New Roman"/>
              </a:rPr>
              <a:t> response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cannot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reversed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Times New Roman"/>
                <a:cs typeface="Times New Roman"/>
              </a:rPr>
              <a:t>by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increasing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</a:t>
            </a:r>
            <a:r>
              <a:rPr sz="2800" dirty="0">
                <a:latin typeface="Times New Roman"/>
                <a:cs typeface="Times New Roman"/>
              </a:rPr>
              <a:t> this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phenomenon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called </a:t>
            </a:r>
            <a:r>
              <a:rPr sz="2800" spc="-5" dirty="0">
                <a:latin typeface="Times New Roman"/>
                <a:cs typeface="Times New Roman"/>
              </a:rPr>
              <a:t> tachyphylaxis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acute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tolerance.</a:t>
            </a:r>
            <a:r>
              <a:rPr sz="2800" dirty="0">
                <a:latin typeface="Times New Roman"/>
                <a:cs typeface="Times New Roman"/>
              </a:rPr>
              <a:t> -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E.g.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ephedrine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given </a:t>
            </a:r>
            <a:r>
              <a:rPr sz="2800" spc="-10" dirty="0">
                <a:latin typeface="Times New Roman"/>
                <a:cs typeface="Times New Roman"/>
              </a:rPr>
              <a:t>repeated </a:t>
            </a:r>
            <a:r>
              <a:rPr sz="2800" spc="-5" dirty="0">
                <a:latin typeface="Times New Roman"/>
                <a:cs typeface="Times New Roman"/>
              </a:rPr>
              <a:t>dose </a:t>
            </a:r>
            <a:r>
              <a:rPr sz="2800" spc="-10" dirty="0">
                <a:latin typeface="Times New Roman"/>
                <a:cs typeface="Times New Roman"/>
              </a:rPr>
              <a:t>at </a:t>
            </a:r>
            <a:r>
              <a:rPr sz="2800" spc="-5" dirty="0">
                <a:latin typeface="Times New Roman"/>
                <a:cs typeface="Times New Roman"/>
              </a:rPr>
              <a:t>short </a:t>
            </a:r>
            <a:r>
              <a:rPr sz="2800" spc="-10" dirty="0">
                <a:latin typeface="Times New Roman"/>
                <a:cs typeface="Times New Roman"/>
              </a:rPr>
              <a:t>intervals </a:t>
            </a:r>
            <a:r>
              <a:rPr sz="2800" spc="5" dirty="0">
                <a:latin typeface="Times New Roman"/>
                <a:cs typeface="Times New Roman"/>
              </a:rPr>
              <a:t>in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treatment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bronchial asthma </a:t>
            </a:r>
            <a:r>
              <a:rPr sz="2800" spc="-5" dirty="0">
                <a:latin typeface="Times New Roman"/>
                <a:cs typeface="Times New Roman"/>
              </a:rPr>
              <a:t>may </a:t>
            </a:r>
            <a:r>
              <a:rPr sz="2800" dirty="0">
                <a:latin typeface="Times New Roman"/>
                <a:cs typeface="Times New Roman"/>
              </a:rPr>
              <a:t>produce very </a:t>
            </a:r>
            <a:r>
              <a:rPr sz="2800" spc="-5" dirty="0">
                <a:latin typeface="Times New Roman"/>
                <a:cs typeface="Times New Roman"/>
              </a:rPr>
              <a:t>less response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due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tachyphylaxis.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637984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Trebuchet MS"/>
                <a:cs typeface="Trebuchet MS"/>
              </a:rPr>
              <a:t>14.</a:t>
            </a:r>
            <a:r>
              <a:rPr spc="-60" dirty="0">
                <a:latin typeface="Trebuchet MS"/>
                <a:cs typeface="Trebuchet MS"/>
              </a:rPr>
              <a:t> </a:t>
            </a:r>
            <a:r>
              <a:rPr spc="-40" dirty="0">
                <a:latin typeface="Trebuchet MS"/>
                <a:cs typeface="Trebuchet MS"/>
              </a:rPr>
              <a:t>METABOLIC</a:t>
            </a:r>
            <a:r>
              <a:rPr spc="-80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DISTURANCE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2271217"/>
            <a:ext cx="7712075" cy="30518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0"/>
              </a:spcBef>
            </a:pPr>
            <a:r>
              <a:rPr sz="2800" spc="-5" dirty="0">
                <a:latin typeface="Times New Roman"/>
                <a:cs typeface="Times New Roman"/>
              </a:rPr>
              <a:t>Changes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water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electrolyte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balance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acid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base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balance,</a:t>
            </a:r>
            <a:r>
              <a:rPr sz="2800" dirty="0">
                <a:latin typeface="Times New Roman"/>
                <a:cs typeface="Times New Roman"/>
              </a:rPr>
              <a:t> body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temperature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other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physiological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factor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may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modify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the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effect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drug.</a:t>
            </a:r>
            <a:endParaRPr sz="2800">
              <a:latin typeface="Times New Roman"/>
              <a:cs typeface="Times New Roman"/>
            </a:endParaRPr>
          </a:p>
          <a:p>
            <a:pPr marL="12700" marR="5715" indent="97155" algn="just">
              <a:lnSpc>
                <a:spcPct val="100000"/>
              </a:lnSpc>
              <a:spcBef>
                <a:spcPts val="290"/>
              </a:spcBef>
            </a:pPr>
            <a:r>
              <a:rPr sz="2800" dirty="0">
                <a:latin typeface="Times New Roman"/>
                <a:cs typeface="Times New Roman"/>
              </a:rPr>
              <a:t>E.g. </a:t>
            </a:r>
            <a:r>
              <a:rPr sz="2800" spc="-5" dirty="0">
                <a:latin typeface="Times New Roman"/>
                <a:cs typeface="Times New Roman"/>
              </a:rPr>
              <a:t>salicylates reduce body temperature </a:t>
            </a:r>
            <a:r>
              <a:rPr sz="2800" spc="5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only </a:t>
            </a:r>
            <a:r>
              <a:rPr sz="2800" spc="10" dirty="0">
                <a:latin typeface="Times New Roman"/>
                <a:cs typeface="Times New Roman"/>
              </a:rPr>
              <a:t>in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case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individual has </a:t>
            </a:r>
            <a:r>
              <a:rPr sz="2800" dirty="0">
                <a:latin typeface="Times New Roman"/>
                <a:cs typeface="Times New Roman"/>
              </a:rPr>
              <a:t>rise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body </a:t>
            </a:r>
            <a:r>
              <a:rPr sz="2800" spc="-5" dirty="0">
                <a:latin typeface="Times New Roman"/>
                <a:cs typeface="Times New Roman"/>
              </a:rPr>
              <a:t>temperature. They </a:t>
            </a:r>
            <a:r>
              <a:rPr sz="2800" dirty="0">
                <a:latin typeface="Times New Roman"/>
                <a:cs typeface="Times New Roman"/>
              </a:rPr>
              <a:t> have </a:t>
            </a:r>
            <a:r>
              <a:rPr sz="2800" spc="-5" dirty="0">
                <a:latin typeface="Times New Roman"/>
                <a:cs typeface="Times New Roman"/>
              </a:rPr>
              <a:t>no antipyretic </a:t>
            </a:r>
            <a:r>
              <a:rPr sz="2800" spc="-15" dirty="0">
                <a:latin typeface="Times New Roman"/>
                <a:cs typeface="Times New Roman"/>
              </a:rPr>
              <a:t>effect </a:t>
            </a:r>
            <a:r>
              <a:rPr sz="2800" spc="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5" dirty="0">
                <a:latin typeface="Times New Roman"/>
                <a:cs typeface="Times New Roman"/>
              </a:rPr>
              <a:t>body </a:t>
            </a:r>
            <a:r>
              <a:rPr sz="2800" dirty="0">
                <a:latin typeface="Times New Roman"/>
                <a:cs typeface="Times New Roman"/>
              </a:rPr>
              <a:t>temperature </a:t>
            </a:r>
            <a:r>
              <a:rPr sz="2800" spc="-15" dirty="0">
                <a:latin typeface="Times New Roman"/>
                <a:cs typeface="Times New Roman"/>
              </a:rPr>
              <a:t>is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normal.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103198"/>
            <a:ext cx="46634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rebuchet MS"/>
                <a:cs typeface="Trebuchet MS"/>
              </a:rPr>
              <a:t>Calculations</a:t>
            </a:r>
            <a:r>
              <a:rPr sz="3600" b="1" spc="-75" dirty="0">
                <a:latin typeface="Trebuchet MS"/>
                <a:cs typeface="Trebuchet MS"/>
              </a:rPr>
              <a:t> </a:t>
            </a:r>
            <a:r>
              <a:rPr sz="3600" b="1" dirty="0">
                <a:latin typeface="Trebuchet MS"/>
                <a:cs typeface="Trebuchet MS"/>
              </a:rPr>
              <a:t>of</a:t>
            </a:r>
            <a:r>
              <a:rPr sz="3600" b="1" spc="-30" dirty="0">
                <a:latin typeface="Trebuchet MS"/>
                <a:cs typeface="Trebuchet MS"/>
              </a:rPr>
              <a:t> </a:t>
            </a:r>
            <a:r>
              <a:rPr sz="3600" b="1" dirty="0">
                <a:latin typeface="Trebuchet MS"/>
                <a:cs typeface="Trebuchet MS"/>
              </a:rPr>
              <a:t>doses-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2697004"/>
            <a:ext cx="4582160" cy="1421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95"/>
              </a:spcBef>
            </a:pPr>
            <a:r>
              <a:rPr sz="2800" b="1" dirty="0">
                <a:latin typeface="Georgia"/>
                <a:cs typeface="Georgia"/>
              </a:rPr>
              <a:t>1.</a:t>
            </a:r>
            <a:r>
              <a:rPr sz="2800" b="1" spc="-5" dirty="0">
                <a:latin typeface="Georgia"/>
                <a:cs typeface="Georgia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Doses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proportionate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to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age: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60" dirty="0">
                <a:latin typeface="Times New Roman"/>
                <a:cs typeface="Times New Roman"/>
              </a:rPr>
              <a:t>Young’s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formula-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800" dirty="0">
                <a:latin typeface="Times New Roman"/>
                <a:cs typeface="Times New Roman"/>
              </a:rPr>
              <a:t>Dose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child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=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Age</a:t>
            </a:r>
            <a:r>
              <a:rPr sz="28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8938" y="3664661"/>
            <a:ext cx="158115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Times New Roman"/>
                <a:cs typeface="Times New Roman"/>
              </a:rPr>
              <a:t>Adult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dose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972" y="4096080"/>
            <a:ext cx="6170295" cy="23094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82215">
              <a:lnSpc>
                <a:spcPct val="100000"/>
              </a:lnSpc>
              <a:spcBef>
                <a:spcPts val="385"/>
              </a:spcBef>
            </a:pPr>
            <a:r>
              <a:rPr sz="2800" dirty="0">
                <a:latin typeface="Times New Roman"/>
                <a:cs typeface="Times New Roman"/>
              </a:rPr>
              <a:t>Age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years </a:t>
            </a:r>
            <a:r>
              <a:rPr sz="2800" dirty="0">
                <a:latin typeface="Times New Roman"/>
                <a:cs typeface="Times New Roman"/>
              </a:rPr>
              <a:t>+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12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800" b="1" spc="-10" dirty="0">
                <a:latin typeface="Times New Roman"/>
                <a:cs typeface="Times New Roman"/>
              </a:rPr>
              <a:t>Dilling’s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formula-</a:t>
            </a:r>
            <a:endParaRPr sz="2800">
              <a:latin typeface="Times New Roman"/>
              <a:cs typeface="Times New Roman"/>
            </a:endParaRPr>
          </a:p>
          <a:p>
            <a:pPr marL="1790064">
              <a:lnSpc>
                <a:spcPct val="100000"/>
              </a:lnSpc>
              <a:spcBef>
                <a:spcPts val="315"/>
              </a:spcBef>
            </a:pPr>
            <a:r>
              <a:rPr sz="2800" dirty="0">
                <a:latin typeface="Times New Roman"/>
                <a:cs typeface="Times New Roman"/>
              </a:rPr>
              <a:t>Dose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child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=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Age</a:t>
            </a:r>
            <a:r>
              <a:rPr sz="28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</a:pPr>
            <a:r>
              <a:rPr sz="2800" spc="10" dirty="0">
                <a:latin typeface="Times New Roman"/>
                <a:cs typeface="Times New Roman"/>
              </a:rPr>
              <a:t>dose</a:t>
            </a:r>
            <a:endParaRPr sz="2800">
              <a:latin typeface="Times New Roman"/>
              <a:cs typeface="Times New Roman"/>
            </a:endParaRPr>
          </a:p>
          <a:p>
            <a:pPr marR="875665" algn="r">
              <a:lnSpc>
                <a:spcPct val="100000"/>
              </a:lnSpc>
              <a:spcBef>
                <a:spcPts val="290"/>
              </a:spcBef>
            </a:pPr>
            <a:r>
              <a:rPr sz="2800" spc="-10" dirty="0">
                <a:latin typeface="Georgia"/>
                <a:cs typeface="Georgia"/>
              </a:rPr>
              <a:t>20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39412" y="5061280"/>
            <a:ext cx="84010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-10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dul</a:t>
            </a:r>
            <a:r>
              <a:rPr sz="2800" dirty="0"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100150"/>
            <a:ext cx="71069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Doses </a:t>
            </a:r>
            <a:r>
              <a:rPr sz="3600" b="1" spc="-10" dirty="0">
                <a:latin typeface="Times New Roman"/>
                <a:cs typeface="Times New Roman"/>
              </a:rPr>
              <a:t>proportionate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to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body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5" dirty="0">
                <a:latin typeface="Times New Roman"/>
                <a:cs typeface="Times New Roman"/>
              </a:rPr>
              <a:t>weight: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3201111"/>
            <a:ext cx="259588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-20" dirty="0">
                <a:latin typeface="Times New Roman"/>
                <a:cs typeface="Times New Roman"/>
              </a:rPr>
              <a:t>Clark’s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formula-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972" y="4096080"/>
            <a:ext cx="5508625" cy="9525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800" dirty="0">
                <a:latin typeface="Times New Roman"/>
                <a:cs typeface="Times New Roman"/>
              </a:rPr>
              <a:t>Dose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child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=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child’s</a:t>
            </a:r>
            <a:r>
              <a:rPr sz="2800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weight</a:t>
            </a:r>
            <a:r>
              <a:rPr sz="28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Kg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4015740">
              <a:lnSpc>
                <a:spcPct val="100000"/>
              </a:lnSpc>
              <a:spcBef>
                <a:spcPts val="290"/>
              </a:spcBef>
            </a:pPr>
            <a:r>
              <a:rPr sz="2800" spc="10" dirty="0">
                <a:latin typeface="Times New Roman"/>
                <a:cs typeface="Times New Roman"/>
              </a:rPr>
              <a:t>70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74601" y="4131691"/>
            <a:ext cx="157988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>
                <a:latin typeface="Times New Roman"/>
                <a:cs typeface="Times New Roman"/>
              </a:rPr>
              <a:t>Adult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dose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100150"/>
            <a:ext cx="711898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Doses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proportionate</a:t>
            </a:r>
            <a:r>
              <a:rPr sz="3600" b="1" spc="1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to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surface</a:t>
            </a:r>
            <a:r>
              <a:rPr sz="3600" b="1" spc="5" dirty="0">
                <a:latin typeface="Times New Roman"/>
                <a:cs typeface="Times New Roman"/>
              </a:rPr>
              <a:t> </a:t>
            </a:r>
            <a:r>
              <a:rPr sz="3600" b="1" spc="-15" dirty="0">
                <a:latin typeface="Times New Roman"/>
                <a:cs typeface="Times New Roman"/>
              </a:rPr>
              <a:t>area: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972" y="3165866"/>
            <a:ext cx="7552690" cy="9525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7001509" algn="l"/>
              </a:tabLst>
            </a:pPr>
            <a:r>
              <a:rPr sz="2800" dirty="0">
                <a:latin typeface="Times New Roman"/>
                <a:cs typeface="Times New Roman"/>
              </a:rPr>
              <a:t>Perce</a:t>
            </a:r>
            <a:r>
              <a:rPr sz="2800" spc="5" dirty="0">
                <a:latin typeface="Times New Roman"/>
                <a:cs typeface="Times New Roman"/>
              </a:rPr>
              <a:t>nt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f ad</a:t>
            </a:r>
            <a:r>
              <a:rPr sz="2800" spc="15" dirty="0">
                <a:latin typeface="Times New Roman"/>
                <a:cs typeface="Times New Roman"/>
              </a:rPr>
              <a:t>u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spc="-2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=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Sur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ace</a:t>
            </a:r>
            <a:r>
              <a:rPr sz="280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area</a:t>
            </a:r>
            <a:r>
              <a:rPr sz="28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ch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2800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.	</a:t>
            </a:r>
            <a:r>
              <a:rPr sz="2800" spc="10" dirty="0">
                <a:latin typeface="Times New Roman"/>
                <a:cs typeface="Times New Roman"/>
              </a:rPr>
              <a:t>1</a:t>
            </a:r>
            <a:r>
              <a:rPr sz="2800" spc="15" dirty="0">
                <a:latin typeface="Times New Roman"/>
                <a:cs typeface="Times New Roman"/>
              </a:rPr>
              <a:t>0</a:t>
            </a:r>
            <a:r>
              <a:rPr sz="2800" spc="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  <a:p>
            <a:pPr marL="3836035">
              <a:lnSpc>
                <a:spcPct val="100000"/>
              </a:lnSpc>
              <a:spcBef>
                <a:spcPts val="290"/>
              </a:spcBef>
            </a:pPr>
            <a:r>
              <a:rPr sz="2800" spc="5" dirty="0">
                <a:latin typeface="Times New Roman"/>
                <a:cs typeface="Times New Roman"/>
              </a:rPr>
              <a:t>Surface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area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adult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1196"/>
            <a:ext cx="347472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veterinary</a:t>
            </a:r>
            <a:r>
              <a:rPr spc="-75" dirty="0"/>
              <a:t> </a:t>
            </a:r>
            <a:r>
              <a:rPr spc="5" dirty="0"/>
              <a:t>doses.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6660" y="2196347"/>
            <a:ext cx="7797165" cy="2586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790" marR="5080" indent="-85725" algn="just">
              <a:lnSpc>
                <a:spcPct val="1501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required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animals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more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or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on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higher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comparison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human </a:t>
            </a:r>
            <a:r>
              <a:rPr sz="2800" dirty="0">
                <a:latin typeface="Times New Roman"/>
                <a:cs typeface="Times New Roman"/>
              </a:rPr>
              <a:t>beings </a:t>
            </a:r>
            <a:r>
              <a:rPr sz="2800" spc="-5" dirty="0">
                <a:latin typeface="Times New Roman"/>
                <a:cs typeface="Times New Roman"/>
              </a:rPr>
              <a:t>just </a:t>
            </a:r>
            <a:r>
              <a:rPr sz="2800" spc="-10" dirty="0">
                <a:latin typeface="Times New Roman"/>
                <a:cs typeface="Times New Roman"/>
              </a:rPr>
              <a:t>because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body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weight,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size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etc.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Therefore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it’s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very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important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 </a:t>
            </a:r>
            <a:r>
              <a:rPr sz="2800" spc="10" dirty="0">
                <a:latin typeface="Times New Roman"/>
                <a:cs typeface="Times New Roman"/>
              </a:rPr>
              <a:t> supply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the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correct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dose.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1196"/>
            <a:ext cx="771969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Factors</a:t>
            </a:r>
            <a:r>
              <a:rPr spc="-25" dirty="0"/>
              <a:t> </a:t>
            </a:r>
            <a:r>
              <a:rPr spc="-10" dirty="0"/>
              <a:t>affecting</a:t>
            </a:r>
            <a:r>
              <a:rPr spc="-30" dirty="0"/>
              <a:t> </a:t>
            </a:r>
            <a:r>
              <a:rPr spc="5" dirty="0"/>
              <a:t>on</a:t>
            </a:r>
            <a:r>
              <a:rPr spc="30" dirty="0"/>
              <a:t> </a:t>
            </a:r>
            <a:r>
              <a:rPr dirty="0"/>
              <a:t>veterinary</a:t>
            </a:r>
            <a:r>
              <a:rPr spc="-45" dirty="0"/>
              <a:t> </a:t>
            </a:r>
            <a:r>
              <a:rPr spc="5" dirty="0"/>
              <a:t>doses</a:t>
            </a:r>
            <a:r>
              <a:rPr spc="5" dirty="0">
                <a:latin typeface="Trebuchet MS"/>
                <a:cs typeface="Trebuchet MS"/>
              </a:rPr>
              <a:t>.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2243201"/>
          <a:ext cx="8229600" cy="3708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6037580" algn="l"/>
                          <a:tab pos="6767195" algn="l"/>
                        </a:tabLst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800" b="1" spc="-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Age	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11.	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Species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608838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Sex	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Character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drug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Body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Weigh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te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istrati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istrati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Environmental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Factors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Habit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Rate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elimination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Effect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drug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Purpose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medication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624840"/>
            <a:chOff x="0" y="0"/>
            <a:chExt cx="9144000" cy="62484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9144000" cy="311150"/>
            </a:xfrm>
            <a:custGeom>
              <a:avLst/>
              <a:gdLst/>
              <a:ahLst/>
              <a:cxnLst/>
              <a:rect l="l" t="t" r="r" b="b"/>
              <a:pathLst>
                <a:path w="9144000" h="311150">
                  <a:moveTo>
                    <a:pt x="9144000" y="0"/>
                  </a:moveTo>
                  <a:lnTo>
                    <a:pt x="0" y="0"/>
                  </a:lnTo>
                  <a:lnTo>
                    <a:pt x="0" y="310896"/>
                  </a:lnTo>
                  <a:lnTo>
                    <a:pt x="9144000" y="31089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244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07847"/>
              <a:ext cx="9144000" cy="143510"/>
            </a:xfrm>
            <a:custGeom>
              <a:avLst/>
              <a:gdLst/>
              <a:ahLst/>
              <a:cxnLst/>
              <a:rect l="l" t="t" r="r" b="b"/>
              <a:pathLst>
                <a:path w="9144000" h="143509">
                  <a:moveTo>
                    <a:pt x="914400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5410200" y="91440"/>
                  </a:lnTo>
                  <a:lnTo>
                    <a:pt x="5410200" y="143256"/>
                  </a:lnTo>
                  <a:lnTo>
                    <a:pt x="9144000" y="143256"/>
                  </a:lnTo>
                  <a:lnTo>
                    <a:pt x="9144000" y="91440"/>
                  </a:lnTo>
                  <a:lnTo>
                    <a:pt x="9144000" y="5181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380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438912"/>
              <a:ext cx="3733800" cy="180340"/>
            </a:xfrm>
            <a:custGeom>
              <a:avLst/>
              <a:gdLst/>
              <a:ahLst/>
              <a:cxnLst/>
              <a:rect l="l" t="t" r="r" b="b"/>
              <a:pathLst>
                <a:path w="3733800" h="180340">
                  <a:moveTo>
                    <a:pt x="3733800" y="0"/>
                  </a:moveTo>
                  <a:lnTo>
                    <a:pt x="0" y="0"/>
                  </a:lnTo>
                  <a:lnTo>
                    <a:pt x="0" y="179832"/>
                  </a:lnTo>
                  <a:lnTo>
                    <a:pt x="3733800" y="179832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438085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07152" y="496823"/>
              <a:ext cx="3566160" cy="128270"/>
            </a:xfrm>
            <a:custGeom>
              <a:avLst/>
              <a:gdLst/>
              <a:ahLst/>
              <a:cxnLst/>
              <a:rect l="l" t="t" r="r" b="b"/>
              <a:pathLst>
                <a:path w="3566159" h="128270">
                  <a:moveTo>
                    <a:pt x="3063240" y="2032"/>
                  </a:moveTo>
                  <a:lnTo>
                    <a:pt x="306120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3061208" y="27432"/>
                  </a:lnTo>
                  <a:lnTo>
                    <a:pt x="3063240" y="25400"/>
                  </a:lnTo>
                  <a:lnTo>
                    <a:pt x="3063240" y="2032"/>
                  </a:lnTo>
                  <a:close/>
                </a:path>
                <a:path w="3566159" h="128270">
                  <a:moveTo>
                    <a:pt x="3566160" y="94107"/>
                  </a:moveTo>
                  <a:lnTo>
                    <a:pt x="3563493" y="91440"/>
                  </a:lnTo>
                  <a:lnTo>
                    <a:pt x="1968627" y="91440"/>
                  </a:lnTo>
                  <a:lnTo>
                    <a:pt x="1965960" y="94107"/>
                  </a:lnTo>
                  <a:lnTo>
                    <a:pt x="1965960" y="97536"/>
                  </a:lnTo>
                  <a:lnTo>
                    <a:pt x="1965960" y="125349"/>
                  </a:lnTo>
                  <a:lnTo>
                    <a:pt x="1968627" y="128016"/>
                  </a:lnTo>
                  <a:lnTo>
                    <a:pt x="3563493" y="128016"/>
                  </a:lnTo>
                  <a:lnTo>
                    <a:pt x="3566160" y="125349"/>
                  </a:lnTo>
                  <a:lnTo>
                    <a:pt x="3566160" y="941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43416" y="0"/>
              <a:ext cx="100965" cy="619125"/>
            </a:xfrm>
            <a:custGeom>
              <a:avLst/>
              <a:gdLst/>
              <a:ahLst/>
              <a:cxnLst/>
              <a:rect l="l" t="t" r="r" b="b"/>
              <a:pathLst>
                <a:path w="100965" h="619125">
                  <a:moveTo>
                    <a:pt x="27432" y="0"/>
                  </a:moveTo>
                  <a:lnTo>
                    <a:pt x="0" y="0"/>
                  </a:lnTo>
                  <a:lnTo>
                    <a:pt x="0" y="618744"/>
                  </a:lnTo>
                  <a:lnTo>
                    <a:pt x="27432" y="618744"/>
                  </a:lnTo>
                  <a:lnTo>
                    <a:pt x="27432" y="0"/>
                  </a:lnTo>
                  <a:close/>
                </a:path>
                <a:path w="100965" h="619125">
                  <a:moveTo>
                    <a:pt x="100571" y="0"/>
                  </a:moveTo>
                  <a:lnTo>
                    <a:pt x="42672" y="0"/>
                  </a:lnTo>
                  <a:lnTo>
                    <a:pt x="42672" y="618744"/>
                  </a:lnTo>
                  <a:lnTo>
                    <a:pt x="100571" y="618744"/>
                  </a:lnTo>
                  <a:lnTo>
                    <a:pt x="100571" y="0"/>
                  </a:lnTo>
                  <a:close/>
                </a:path>
              </a:pathLst>
            </a:custGeom>
            <a:solidFill>
              <a:srgbClr val="FFFFFF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025128" y="0"/>
              <a:ext cx="9525" cy="619125"/>
            </a:xfrm>
            <a:custGeom>
              <a:avLst/>
              <a:gdLst/>
              <a:ahLst/>
              <a:cxnLst/>
              <a:rect l="l" t="t" r="r" b="b"/>
              <a:pathLst>
                <a:path w="9525" h="619125">
                  <a:moveTo>
                    <a:pt x="0" y="618744"/>
                  </a:moveTo>
                  <a:lnTo>
                    <a:pt x="9143" y="618744"/>
                  </a:lnTo>
                  <a:lnTo>
                    <a:pt x="9143" y="0"/>
                  </a:lnTo>
                  <a:lnTo>
                    <a:pt x="0" y="0"/>
                  </a:lnTo>
                  <a:lnTo>
                    <a:pt x="0" y="618744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976359" y="0"/>
              <a:ext cx="27940" cy="619125"/>
            </a:xfrm>
            <a:custGeom>
              <a:avLst/>
              <a:gdLst/>
              <a:ahLst/>
              <a:cxnLst/>
              <a:rect l="l" t="t" r="r" b="b"/>
              <a:pathLst>
                <a:path w="27940" h="619125">
                  <a:moveTo>
                    <a:pt x="0" y="618744"/>
                  </a:moveTo>
                  <a:lnTo>
                    <a:pt x="27431" y="618744"/>
                  </a:lnTo>
                  <a:lnTo>
                    <a:pt x="27431" y="0"/>
                  </a:lnTo>
                  <a:lnTo>
                    <a:pt x="0" y="0"/>
                  </a:lnTo>
                  <a:lnTo>
                    <a:pt x="0" y="618744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915400" y="0"/>
              <a:ext cx="55244" cy="585470"/>
            </a:xfrm>
            <a:custGeom>
              <a:avLst/>
              <a:gdLst/>
              <a:ahLst/>
              <a:cxnLst/>
              <a:rect l="l" t="t" r="r" b="b"/>
              <a:pathLst>
                <a:path w="55245" h="585470">
                  <a:moveTo>
                    <a:pt x="54864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54864" y="585215"/>
                  </a:lnTo>
                  <a:lnTo>
                    <a:pt x="54864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72728" y="0"/>
              <a:ext cx="9525" cy="585470"/>
            </a:xfrm>
            <a:custGeom>
              <a:avLst/>
              <a:gdLst/>
              <a:ahLst/>
              <a:cxnLst/>
              <a:rect l="l" t="t" r="r" b="b"/>
              <a:pathLst>
                <a:path w="9525" h="585470">
                  <a:moveTo>
                    <a:pt x="9143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9143" y="585215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6351" y="1627631"/>
            <a:ext cx="5870448" cy="32595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164274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>
                <a:latin typeface="Trebuchet MS"/>
                <a:cs typeface="Trebuchet MS"/>
              </a:rPr>
              <a:t>Cont...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28261" y="2228746"/>
            <a:ext cx="8099425" cy="4420235"/>
            <a:chOff x="628261" y="2228746"/>
            <a:chExt cx="8099425" cy="44202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8261" y="2228746"/>
              <a:ext cx="8099059" cy="441991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2752" y="2249424"/>
              <a:ext cx="7994904" cy="43251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78180" y="2244852"/>
              <a:ext cx="8004175" cy="4334510"/>
            </a:xfrm>
            <a:custGeom>
              <a:avLst/>
              <a:gdLst/>
              <a:ahLst/>
              <a:cxnLst/>
              <a:rect l="l" t="t" r="r" b="b"/>
              <a:pathLst>
                <a:path w="8004175" h="4334509">
                  <a:moveTo>
                    <a:pt x="0" y="4334256"/>
                  </a:moveTo>
                  <a:lnTo>
                    <a:pt x="8004048" y="4334256"/>
                  </a:lnTo>
                  <a:lnTo>
                    <a:pt x="8004048" y="0"/>
                  </a:lnTo>
                  <a:lnTo>
                    <a:pt x="0" y="0"/>
                  </a:lnTo>
                  <a:lnTo>
                    <a:pt x="0" y="4334256"/>
                  </a:lnTo>
                  <a:close/>
                </a:path>
              </a:pathLst>
            </a:custGeom>
            <a:ln w="9144">
              <a:solidFill>
                <a:srgbClr val="5C92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145732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>
                <a:latin typeface="Trebuchet MS"/>
                <a:cs typeface="Trebuchet MS"/>
              </a:rPr>
              <a:t>Cont..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972" y="2196347"/>
            <a:ext cx="7967345" cy="2586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501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Dosage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each</a:t>
            </a:r>
            <a:r>
              <a:rPr sz="2800" spc="-5" dirty="0">
                <a:latin typeface="Times New Roman"/>
                <a:cs typeface="Times New Roman"/>
              </a:rPr>
              <a:t> indication,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each</a:t>
            </a:r>
            <a:r>
              <a:rPr sz="2800" spc="-5" dirty="0">
                <a:latin typeface="Times New Roman"/>
                <a:cs typeface="Times New Roman"/>
              </a:rPr>
              <a:t> method/route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of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administration </a:t>
            </a:r>
            <a:r>
              <a:rPr sz="280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appropriate: </a:t>
            </a:r>
            <a:r>
              <a:rPr sz="2800" spc="-10" dirty="0">
                <a:latin typeface="Times New Roman"/>
                <a:cs typeface="Times New Roman"/>
              </a:rPr>
              <a:t>Dose recommendations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Frequency</a:t>
            </a:r>
            <a:r>
              <a:rPr sz="2800" spc="5" dirty="0">
                <a:latin typeface="Times New Roman"/>
                <a:cs typeface="Times New Roman"/>
              </a:rPr>
              <a:t> 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dosing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e.g.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mg,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mg/kg,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mg/m2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e.g. </a:t>
            </a:r>
            <a:r>
              <a:rPr sz="2800" spc="5" dirty="0">
                <a:latin typeface="Times New Roman"/>
                <a:cs typeface="Times New Roman"/>
              </a:rPr>
              <a:t> once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twice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daily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or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every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6 hours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145732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>
                <a:latin typeface="Trebuchet MS"/>
                <a:cs typeface="Trebuchet MS"/>
              </a:rPr>
              <a:t>Cont..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6660" y="2271217"/>
            <a:ext cx="7799705" cy="30518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7790" marR="6985" indent="-85725" algn="just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Times New Roman"/>
                <a:cs typeface="Times New Roman"/>
              </a:rPr>
              <a:t>This </a:t>
            </a:r>
            <a:r>
              <a:rPr sz="2800" spc="-5" dirty="0">
                <a:latin typeface="Times New Roman"/>
                <a:cs typeface="Times New Roman"/>
              </a:rPr>
              <a:t>word is derived </a:t>
            </a:r>
            <a:r>
              <a:rPr sz="2800" spc="5" dirty="0">
                <a:latin typeface="Times New Roman"/>
                <a:cs typeface="Times New Roman"/>
              </a:rPr>
              <a:t>from </a:t>
            </a:r>
            <a:r>
              <a:rPr sz="2800" dirty="0">
                <a:latin typeface="Times New Roman"/>
                <a:cs typeface="Times New Roman"/>
              </a:rPr>
              <a:t>Greek </a:t>
            </a:r>
            <a:r>
              <a:rPr sz="2800" spc="-5" dirty="0">
                <a:latin typeface="Times New Roman"/>
                <a:cs typeface="Times New Roman"/>
              </a:rPr>
              <a:t>word </a:t>
            </a:r>
            <a:r>
              <a:rPr sz="2800" dirty="0">
                <a:latin typeface="Times New Roman"/>
                <a:cs typeface="Times New Roman"/>
              </a:rPr>
              <a:t>posos </a:t>
            </a:r>
            <a:r>
              <a:rPr sz="2800" spc="5" dirty="0">
                <a:latin typeface="Times New Roman"/>
                <a:cs typeface="Times New Roman"/>
              </a:rPr>
              <a:t>– </a:t>
            </a:r>
            <a:r>
              <a:rPr sz="2800" spc="15" dirty="0">
                <a:latin typeface="Times New Roman"/>
                <a:cs typeface="Times New Roman"/>
              </a:rPr>
              <a:t>how 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much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logos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means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science.</a:t>
            </a:r>
            <a:endParaRPr sz="2800">
              <a:latin typeface="Times New Roman"/>
              <a:cs typeface="Times New Roman"/>
            </a:endParaRPr>
          </a:p>
          <a:p>
            <a:pPr marL="97790" marR="5080" indent="8890" algn="just">
              <a:lnSpc>
                <a:spcPct val="100000"/>
              </a:lnSpc>
              <a:spcBef>
                <a:spcPts val="290"/>
              </a:spcBef>
            </a:pPr>
            <a:r>
              <a:rPr sz="2800" dirty="0">
                <a:latin typeface="Times New Roman"/>
                <a:cs typeface="Times New Roman"/>
              </a:rPr>
              <a:t>So </a:t>
            </a:r>
            <a:r>
              <a:rPr sz="2800" spc="-5" dirty="0">
                <a:latin typeface="Times New Roman"/>
                <a:cs typeface="Times New Roman"/>
              </a:rPr>
              <a:t>posology </a:t>
            </a:r>
            <a:r>
              <a:rPr sz="2800" spc="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branch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medical </a:t>
            </a:r>
            <a:r>
              <a:rPr sz="2800" spc="-5" dirty="0">
                <a:latin typeface="Times New Roman"/>
                <a:cs typeface="Times New Roman"/>
              </a:rPr>
              <a:t>science which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deals </a:t>
            </a:r>
            <a:r>
              <a:rPr sz="2800" spc="-10" dirty="0">
                <a:latin typeface="Times New Roman"/>
                <a:cs typeface="Times New Roman"/>
              </a:rPr>
              <a:t>with </a:t>
            </a:r>
            <a:r>
              <a:rPr sz="2800" spc="-5" dirty="0">
                <a:latin typeface="Times New Roman"/>
                <a:cs typeface="Times New Roman"/>
              </a:rPr>
              <a:t>dose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-5" dirty="0">
                <a:latin typeface="Times New Roman"/>
                <a:cs typeface="Times New Roman"/>
              </a:rPr>
              <a:t>quantity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which can </a:t>
            </a:r>
            <a:r>
              <a:rPr sz="2800" spc="10" dirty="0">
                <a:latin typeface="Times New Roman"/>
                <a:cs typeface="Times New Roman"/>
              </a:rPr>
              <a:t>be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administered </a:t>
            </a:r>
            <a:r>
              <a:rPr sz="2800" spc="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patient </a:t>
            </a:r>
            <a:r>
              <a:rPr sz="2800" spc="-5" dirty="0">
                <a:latin typeface="Times New Roman"/>
                <a:cs typeface="Times New Roman"/>
              </a:rPr>
              <a:t>to get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desired </a:t>
            </a:r>
            <a:r>
              <a:rPr sz="2800" dirty="0">
                <a:latin typeface="Times New Roman"/>
                <a:cs typeface="Times New Roman"/>
              </a:rPr>
              <a:t>action. In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this,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many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factors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which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influence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5" dirty="0">
                <a:latin typeface="Times New Roman"/>
                <a:cs typeface="Times New Roman"/>
              </a:rPr>
              <a:t> doses.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508000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Factors</a:t>
            </a:r>
            <a:r>
              <a:rPr spc="-95" dirty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affecting</a:t>
            </a:r>
            <a:r>
              <a:rPr spc="-70" dirty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dose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2243201"/>
          <a:ext cx="8229600" cy="4450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5809615" algn="l"/>
                        </a:tabLst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800" b="1" spc="-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Age	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13.</a:t>
                      </a:r>
                      <a:r>
                        <a:rPr sz="1800" b="1" spc="3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Idiosyncrasy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643001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Sex	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14.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Tolerance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614045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Body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Weigh	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15.</a:t>
                      </a:r>
                      <a:r>
                        <a:rPr sz="18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Tachyphylaxis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5160010" algn="l"/>
                        </a:tabLst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Route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Administration	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16.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Metabolic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disturbance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13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5.Time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Administration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Environmental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Factors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Emotional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factors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Presence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disease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cc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lati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1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dd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Synergism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1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ta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152209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1.</a:t>
            </a:r>
            <a:r>
              <a:rPr spc="-225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6764" y="2234945"/>
            <a:ext cx="7727315" cy="32746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7940" marR="5080" indent="-15240" algn="just">
              <a:lnSpc>
                <a:spcPct val="90000"/>
              </a:lnSpc>
              <a:spcBef>
                <a:spcPts val="405"/>
              </a:spcBef>
            </a:pPr>
            <a:r>
              <a:rPr sz="2600" spc="-5" dirty="0">
                <a:latin typeface="Times New Roman"/>
                <a:cs typeface="Times New Roman"/>
              </a:rPr>
              <a:t>The pharmacokinetics of </a:t>
            </a:r>
            <a:r>
              <a:rPr sz="2600" dirty="0">
                <a:latin typeface="Times New Roman"/>
                <a:cs typeface="Times New Roman"/>
              </a:rPr>
              <a:t>many drugs </a:t>
            </a:r>
            <a:r>
              <a:rPr sz="2600" spc="-5" dirty="0">
                <a:latin typeface="Times New Roman"/>
                <a:cs typeface="Times New Roman"/>
              </a:rPr>
              <a:t>changes with age. -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Newborn </a:t>
            </a:r>
            <a:r>
              <a:rPr sz="2600" dirty="0">
                <a:latin typeface="Times New Roman"/>
                <a:cs typeface="Times New Roman"/>
              </a:rPr>
              <a:t>infants </a:t>
            </a:r>
            <a:r>
              <a:rPr sz="2600" spc="-5" dirty="0">
                <a:latin typeface="Times New Roman"/>
                <a:cs typeface="Times New Roman"/>
              </a:rPr>
              <a:t>(pediatric) are abnormally sensitive to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certain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drugs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because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the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immature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state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of</a:t>
            </a:r>
            <a:r>
              <a:rPr sz="2600" spc="6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their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hepatic and renal function </a:t>
            </a:r>
            <a:r>
              <a:rPr sz="2600" spc="15" dirty="0">
                <a:latin typeface="Times New Roman"/>
                <a:cs typeface="Times New Roman"/>
              </a:rPr>
              <a:t>by </a:t>
            </a:r>
            <a:r>
              <a:rPr sz="2600" dirty="0">
                <a:latin typeface="Times New Roman"/>
                <a:cs typeface="Times New Roman"/>
              </a:rPr>
              <a:t>which </a:t>
            </a:r>
            <a:r>
              <a:rPr sz="2600" spc="-5" dirty="0">
                <a:latin typeface="Times New Roman"/>
                <a:cs typeface="Times New Roman"/>
              </a:rPr>
              <a:t>drugs are inactivated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eliminated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from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40" dirty="0">
                <a:latin typeface="Times New Roman"/>
                <a:cs typeface="Times New Roman"/>
              </a:rPr>
              <a:t>body.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Failure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detoxify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eliminate drugs </a:t>
            </a:r>
            <a:r>
              <a:rPr sz="2600" dirty="0">
                <a:latin typeface="Times New Roman"/>
                <a:cs typeface="Times New Roman"/>
              </a:rPr>
              <a:t>results </a:t>
            </a:r>
            <a:r>
              <a:rPr sz="2600" spc="-10" dirty="0">
                <a:latin typeface="Times New Roman"/>
                <a:cs typeface="Times New Roman"/>
              </a:rPr>
              <a:t>in </a:t>
            </a:r>
            <a:r>
              <a:rPr sz="2600" spc="-5" dirty="0">
                <a:latin typeface="Times New Roman"/>
                <a:cs typeface="Times New Roman"/>
              </a:rPr>
              <a:t>their accumulation </a:t>
            </a:r>
            <a:r>
              <a:rPr sz="2600" spc="5" dirty="0">
                <a:latin typeface="Times New Roman"/>
                <a:cs typeface="Times New Roman"/>
              </a:rPr>
              <a:t>in </a:t>
            </a:r>
            <a:r>
              <a:rPr sz="2600" spc="-1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tissues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toxic</a:t>
            </a:r>
            <a:r>
              <a:rPr sz="2600" spc="-5" dirty="0">
                <a:latin typeface="Times New Roman"/>
                <a:cs typeface="Times New Roman"/>
              </a:rPr>
              <a:t> level.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-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Whereas,</a:t>
            </a:r>
            <a:r>
              <a:rPr sz="2600" spc="-5" dirty="0">
                <a:latin typeface="Times New Roman"/>
                <a:cs typeface="Times New Roman"/>
              </a:rPr>
              <a:t> elderly</a:t>
            </a:r>
            <a:r>
              <a:rPr sz="2600" dirty="0">
                <a:latin typeface="Times New Roman"/>
                <a:cs typeface="Times New Roman"/>
              </a:rPr>
              <a:t> patients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more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sensitive </a:t>
            </a:r>
            <a:r>
              <a:rPr sz="2600" spc="-10" dirty="0">
                <a:latin typeface="Times New Roman"/>
                <a:cs typeface="Times New Roman"/>
              </a:rPr>
              <a:t>to some </a:t>
            </a:r>
            <a:r>
              <a:rPr sz="2600" dirty="0">
                <a:latin typeface="Times New Roman"/>
                <a:cs typeface="Times New Roman"/>
              </a:rPr>
              <a:t>drug </a:t>
            </a:r>
            <a:r>
              <a:rPr sz="2600" spc="-10" dirty="0">
                <a:latin typeface="Times New Roman"/>
                <a:cs typeface="Times New Roman"/>
              </a:rPr>
              <a:t>effect </a:t>
            </a:r>
            <a:r>
              <a:rPr sz="2600" spc="-5" dirty="0">
                <a:latin typeface="Times New Roman"/>
                <a:cs typeface="Times New Roman"/>
              </a:rPr>
              <a:t>e.g. hypnotics which </a:t>
            </a:r>
            <a:r>
              <a:rPr sz="2600" spc="10" dirty="0">
                <a:latin typeface="Times New Roman"/>
                <a:cs typeface="Times New Roman"/>
              </a:rPr>
              <a:t>may 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produce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confusion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state in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them.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143065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2.</a:t>
            </a:r>
            <a:r>
              <a:rPr spc="-9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SEX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8672" y="2201417"/>
            <a:ext cx="7956550" cy="40170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55904" marR="5080" indent="-33655" algn="just">
              <a:lnSpc>
                <a:spcPct val="80000"/>
              </a:lnSpc>
              <a:spcBef>
                <a:spcPts val="675"/>
              </a:spcBef>
            </a:pPr>
            <a:r>
              <a:rPr sz="2400" spc="-40" dirty="0">
                <a:latin typeface="Times New Roman"/>
                <a:cs typeface="Times New Roman"/>
              </a:rPr>
              <a:t>Women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 </a:t>
            </a:r>
            <a:r>
              <a:rPr sz="2400" spc="-10" dirty="0">
                <a:latin typeface="Times New Roman"/>
                <a:cs typeface="Times New Roman"/>
              </a:rPr>
              <a:t>not </a:t>
            </a:r>
            <a:r>
              <a:rPr sz="2400" spc="-15" dirty="0">
                <a:latin typeface="Times New Roman"/>
                <a:cs typeface="Times New Roman"/>
              </a:rPr>
              <a:t>always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respond </a:t>
            </a:r>
            <a:r>
              <a:rPr sz="2400" dirty="0">
                <a:latin typeface="Times New Roman"/>
                <a:cs typeface="Times New Roman"/>
              </a:rPr>
              <a:t>to the </a:t>
            </a:r>
            <a:r>
              <a:rPr sz="2400" spc="-10" dirty="0">
                <a:latin typeface="Times New Roman"/>
                <a:cs typeface="Times New Roman"/>
              </a:rPr>
              <a:t>action </a:t>
            </a:r>
            <a:r>
              <a:rPr sz="2400" dirty="0">
                <a:latin typeface="Times New Roman"/>
                <a:cs typeface="Times New Roman"/>
              </a:rPr>
              <a:t>of drug in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same manner </a:t>
            </a:r>
            <a:r>
              <a:rPr sz="2400" spc="-10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done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men. Special </a:t>
            </a:r>
            <a:r>
              <a:rPr sz="2400" spc="-10" dirty="0">
                <a:latin typeface="Times New Roman"/>
                <a:cs typeface="Times New Roman"/>
              </a:rPr>
              <a:t>care </a:t>
            </a:r>
            <a:r>
              <a:rPr sz="2400" dirty="0">
                <a:latin typeface="Times New Roman"/>
                <a:cs typeface="Times New Roman"/>
              </a:rPr>
              <a:t>should </a:t>
            </a:r>
            <a:r>
              <a:rPr sz="2400" spc="-5" dirty="0">
                <a:latin typeface="Times New Roman"/>
                <a:cs typeface="Times New Roman"/>
              </a:rPr>
              <a:t>be taken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when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drugs</a:t>
            </a:r>
            <a:r>
              <a:rPr sz="2400" spc="2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administered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during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menstruation,</a:t>
            </a:r>
            <a:r>
              <a:rPr sz="2400" spc="2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pregnancy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5" dirty="0">
                <a:latin typeface="Times New Roman"/>
                <a:cs typeface="Times New Roman"/>
              </a:rPr>
              <a:t> lactation.</a:t>
            </a:r>
            <a:endParaRPr sz="2400">
              <a:latin typeface="Times New Roman"/>
              <a:cs typeface="Times New Roman"/>
            </a:endParaRPr>
          </a:p>
          <a:p>
            <a:pPr marL="255904" marR="5080" indent="-33655" algn="just">
              <a:lnSpc>
                <a:spcPct val="80000"/>
              </a:lnSpc>
              <a:spcBef>
                <a:spcPts val="29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strong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purgative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eg.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Aloes</a:t>
            </a:r>
            <a:r>
              <a:rPr sz="2400" dirty="0">
                <a:latin typeface="Times New Roman"/>
                <a:cs typeface="Times New Roman"/>
              </a:rPr>
              <a:t> should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avoided</a:t>
            </a:r>
            <a:r>
              <a:rPr sz="2400" dirty="0">
                <a:latin typeface="Times New Roman"/>
                <a:cs typeface="Times New Roman"/>
              </a:rPr>
              <a:t> during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menstruation.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Similarly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drugs</a:t>
            </a:r>
            <a:r>
              <a:rPr sz="2400" spc="-5" dirty="0">
                <a:latin typeface="Times New Roman"/>
                <a:cs typeface="Times New Roman"/>
              </a:rPr>
              <a:t> which</a:t>
            </a:r>
            <a:r>
              <a:rPr sz="2400" dirty="0">
                <a:latin typeface="Times New Roman"/>
                <a:cs typeface="Times New Roman"/>
              </a:rPr>
              <a:t> may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stimulate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uterine</a:t>
            </a:r>
            <a:r>
              <a:rPr sz="2400" dirty="0">
                <a:latin typeface="Times New Roman"/>
                <a:cs typeface="Times New Roman"/>
              </a:rPr>
              <a:t> smooth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muscles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e.g.</a:t>
            </a:r>
            <a:r>
              <a:rPr sz="2400" spc="-5" dirty="0">
                <a:latin typeface="Times New Roman"/>
                <a:cs typeface="Times New Roman"/>
              </a:rPr>
              <a:t> drastic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purgative,</a:t>
            </a:r>
            <a:r>
              <a:rPr sz="2400" spc="-5" dirty="0">
                <a:latin typeface="Times New Roman"/>
                <a:cs typeface="Times New Roman"/>
              </a:rPr>
              <a:t> antimalarial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drugs, </a:t>
            </a:r>
            <a:r>
              <a:rPr sz="2400" spc="-15" dirty="0">
                <a:latin typeface="Times New Roman"/>
                <a:cs typeface="Times New Roman"/>
              </a:rPr>
              <a:t>ergot </a:t>
            </a:r>
            <a:r>
              <a:rPr sz="2400" spc="-5" dirty="0">
                <a:latin typeface="Times New Roman"/>
                <a:cs typeface="Times New Roman"/>
              </a:rPr>
              <a:t>alkaloids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contra indicated </a:t>
            </a:r>
            <a:r>
              <a:rPr sz="2400" dirty="0">
                <a:latin typeface="Times New Roman"/>
                <a:cs typeface="Times New Roman"/>
              </a:rPr>
              <a:t>during </a:t>
            </a:r>
            <a:r>
              <a:rPr sz="2400" spc="-25" dirty="0">
                <a:latin typeface="Times New Roman"/>
                <a:cs typeface="Times New Roman"/>
              </a:rPr>
              <a:t>pregnancy.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Alcohol,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barbiturate,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narcotic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drugs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foetus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through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placenta.</a:t>
            </a:r>
            <a:endParaRPr sz="2400">
              <a:latin typeface="Times New Roman"/>
              <a:cs typeface="Times New Roman"/>
            </a:endParaRPr>
          </a:p>
          <a:p>
            <a:pPr marL="228600" algn="just">
              <a:lnSpc>
                <a:spcPts val="2330"/>
              </a:lnSpc>
            </a:pPr>
            <a:r>
              <a:rPr sz="2400" spc="-5" dirty="0">
                <a:latin typeface="Times New Roman"/>
                <a:cs typeface="Times New Roman"/>
              </a:rPr>
              <a:t>During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lactation,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morphine,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tetracycline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avoided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because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its</a:t>
            </a:r>
            <a:endParaRPr sz="2400">
              <a:latin typeface="Times New Roman"/>
              <a:cs typeface="Times New Roman"/>
            </a:endParaRPr>
          </a:p>
          <a:p>
            <a:pPr marL="255904" algn="just">
              <a:lnSpc>
                <a:spcPts val="2450"/>
              </a:lnSpc>
            </a:pPr>
            <a:r>
              <a:rPr sz="2400" spc="-20" dirty="0">
                <a:latin typeface="Times New Roman"/>
                <a:cs typeface="Times New Roman"/>
              </a:rPr>
              <a:t>affect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babies.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2735"/>
              </a:lnSpc>
            </a:pPr>
            <a:r>
              <a:rPr sz="2400" dirty="0">
                <a:solidFill>
                  <a:srgbClr val="9F4DA2"/>
                </a:solidFill>
                <a:latin typeface="Georgia"/>
                <a:cs typeface="Georgia"/>
              </a:rPr>
              <a:t>•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344244"/>
            <a:ext cx="352869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rebuchet MS"/>
                <a:cs typeface="Trebuchet MS"/>
              </a:rPr>
              <a:t>3.</a:t>
            </a:r>
            <a:r>
              <a:rPr spc="-45" dirty="0">
                <a:latin typeface="Trebuchet MS"/>
                <a:cs typeface="Trebuchet MS"/>
              </a:rPr>
              <a:t> </a:t>
            </a:r>
            <a:r>
              <a:rPr spc="5" dirty="0">
                <a:latin typeface="Trebuchet MS"/>
                <a:cs typeface="Trebuchet MS"/>
              </a:rPr>
              <a:t>BODY</a:t>
            </a:r>
            <a:r>
              <a:rPr spc="-15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WEIGH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2860" y="2271217"/>
            <a:ext cx="7721600" cy="35185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1590" marR="15240" indent="2540" algn="just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average dose is mentioned either in </a:t>
            </a:r>
            <a:r>
              <a:rPr sz="2800" spc="-10" dirty="0">
                <a:latin typeface="Times New Roman"/>
                <a:cs typeface="Times New Roman"/>
              </a:rPr>
              <a:t>terms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45" dirty="0">
                <a:latin typeface="Times New Roman"/>
                <a:cs typeface="Times New Roman"/>
              </a:rPr>
              <a:t>mg 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per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kg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body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weight.</a:t>
            </a:r>
            <a:endParaRPr sz="2800">
              <a:latin typeface="Times New Roman"/>
              <a:cs typeface="Times New Roman"/>
            </a:endParaRPr>
          </a:p>
          <a:p>
            <a:pPr marL="21590" marR="6985" indent="-9525" algn="just">
              <a:lnSpc>
                <a:spcPct val="100000"/>
              </a:lnSpc>
              <a:spcBef>
                <a:spcPts val="290"/>
              </a:spcBef>
            </a:pPr>
            <a:r>
              <a:rPr sz="2800" spc="-5" dirty="0">
                <a:latin typeface="Times New Roman"/>
                <a:cs typeface="Times New Roman"/>
              </a:rPr>
              <a:t>Another technique </a:t>
            </a:r>
            <a:r>
              <a:rPr sz="2800" dirty="0">
                <a:latin typeface="Times New Roman"/>
                <a:cs typeface="Times New Roman"/>
              </a:rPr>
              <a:t>used as a </a:t>
            </a:r>
            <a:r>
              <a:rPr sz="2800" spc="-10" dirty="0">
                <a:latin typeface="Times New Roman"/>
                <a:cs typeface="Times New Roman"/>
              </a:rPr>
              <a:t>total </a:t>
            </a:r>
            <a:r>
              <a:rPr sz="2800" spc="-5" dirty="0">
                <a:latin typeface="Times New Roman"/>
                <a:cs typeface="Times New Roman"/>
              </a:rPr>
              <a:t>single </a:t>
            </a:r>
            <a:r>
              <a:rPr sz="2800" spc="5" dirty="0">
                <a:latin typeface="Times New Roman"/>
                <a:cs typeface="Times New Roman"/>
              </a:rPr>
              <a:t>for </a:t>
            </a:r>
            <a:r>
              <a:rPr sz="280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adult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weighing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between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50-100kg.</a:t>
            </a:r>
            <a:endParaRPr sz="2800">
              <a:latin typeface="Times New Roman"/>
              <a:cs typeface="Times New Roman"/>
            </a:endParaRPr>
          </a:p>
          <a:p>
            <a:pPr marL="21590" marR="5080" indent="8890" algn="just">
              <a:lnSpc>
                <a:spcPct val="100000"/>
              </a:lnSpc>
              <a:spcBef>
                <a:spcPts val="315"/>
              </a:spcBef>
            </a:pPr>
            <a:r>
              <a:rPr sz="2800" spc="-15" dirty="0">
                <a:latin typeface="Times New Roman"/>
                <a:cs typeface="Times New Roman"/>
              </a:rPr>
              <a:t>However,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5" dirty="0">
                <a:latin typeface="Times New Roman"/>
                <a:cs typeface="Times New Roman"/>
              </a:rPr>
              <a:t>dose </a:t>
            </a:r>
            <a:r>
              <a:rPr sz="2800" spc="-5" dirty="0">
                <a:latin typeface="Times New Roman"/>
                <a:cs typeface="Times New Roman"/>
              </a:rPr>
              <a:t>expressed in this </a:t>
            </a:r>
            <a:r>
              <a:rPr sz="2800" spc="-10" dirty="0">
                <a:latin typeface="Times New Roman"/>
                <a:cs typeface="Times New Roman"/>
              </a:rPr>
              <a:t>fashion </a:t>
            </a:r>
            <a:r>
              <a:rPr sz="2800" spc="-5" dirty="0">
                <a:latin typeface="Times New Roman"/>
                <a:cs typeface="Times New Roman"/>
              </a:rPr>
              <a:t>may </a:t>
            </a:r>
            <a:r>
              <a:rPr sz="2800" spc="10" dirty="0">
                <a:latin typeface="Times New Roman"/>
                <a:cs typeface="Times New Roman"/>
              </a:rPr>
              <a:t>not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apply</a:t>
            </a:r>
            <a:r>
              <a:rPr sz="2800" spc="5" dirty="0">
                <a:latin typeface="Times New Roman"/>
                <a:cs typeface="Times New Roman"/>
              </a:rPr>
              <a:t> in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case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obese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patients,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children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&amp;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malnourished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patients.</a:t>
            </a:r>
            <a:r>
              <a:rPr sz="2800" dirty="0">
                <a:latin typeface="Times New Roman"/>
                <a:cs typeface="Times New Roman"/>
              </a:rPr>
              <a:t> It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should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calculated </a:t>
            </a:r>
            <a:r>
              <a:rPr sz="2800" dirty="0">
                <a:latin typeface="Times New Roman"/>
                <a:cs typeface="Times New Roman"/>
              </a:rPr>
              <a:t> according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to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body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weight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1388</Words>
  <Application>Microsoft Office PowerPoint</Application>
  <PresentationFormat>On-screen Show (4:3)</PresentationFormat>
  <Paragraphs>102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Georgia</vt:lpstr>
      <vt:lpstr>Times New Roman</vt:lpstr>
      <vt:lpstr>Trebuchet MS</vt:lpstr>
      <vt:lpstr>Office Theme</vt:lpstr>
      <vt:lpstr>PowerPoint Presentation</vt:lpstr>
      <vt:lpstr>INTRODUCTION</vt:lpstr>
      <vt:lpstr>Cont...</vt:lpstr>
      <vt:lpstr>Cont..</vt:lpstr>
      <vt:lpstr>Cont..</vt:lpstr>
      <vt:lpstr>Factors affecting dose</vt:lpstr>
      <vt:lpstr>1. AGE</vt:lpstr>
      <vt:lpstr>2. SEX</vt:lpstr>
      <vt:lpstr>3. BODY WEIGH</vt:lpstr>
      <vt:lpstr>4. ROUTE OF ADMINISTRATION</vt:lpstr>
      <vt:lpstr>5. TIME OF ADMINISTARTION</vt:lpstr>
      <vt:lpstr>6. ENVIROMENTAL FACTORS</vt:lpstr>
      <vt:lpstr>7. PRESENCE OF DISEASE</vt:lpstr>
      <vt:lpstr>8. ACCUMULATION</vt:lpstr>
      <vt:lpstr>9. ADDITIVE EFFECT</vt:lpstr>
      <vt:lpstr>SYNERGISM</vt:lpstr>
      <vt:lpstr>10. ANTOGONISM</vt:lpstr>
      <vt:lpstr>11. IDIOSYNCRACY</vt:lpstr>
      <vt:lpstr>12. TOLERANCE</vt:lpstr>
      <vt:lpstr>13. TACHYPHYLAXIS</vt:lpstr>
      <vt:lpstr>14. METABOLIC DISTURANCE</vt:lpstr>
      <vt:lpstr>Calculations of doses-</vt:lpstr>
      <vt:lpstr>Doses proportionate to body weight:</vt:lpstr>
      <vt:lpstr>Doses proportionate to surface area:</vt:lpstr>
      <vt:lpstr>veterinary doses.</vt:lpstr>
      <vt:lpstr>Factors affecting on veterinary doses.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USER</cp:lastModifiedBy>
  <cp:revision>1</cp:revision>
  <dcterms:created xsi:type="dcterms:W3CDTF">2024-11-03T09:33:04Z</dcterms:created>
  <dcterms:modified xsi:type="dcterms:W3CDTF">2024-11-03T09:48:09Z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2024-11-03T00:00:00Z</vt:filetime>
  </property>
</Properties>
</file>