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8" r:id="rId2"/>
    <p:sldId id="259" r:id="rId3"/>
    <p:sldId id="296" r:id="rId4"/>
    <p:sldId id="260" r:id="rId5"/>
    <p:sldId id="265" r:id="rId6"/>
    <p:sldId id="266" r:id="rId7"/>
    <p:sldId id="267" r:id="rId8"/>
    <p:sldId id="268" r:id="rId9"/>
    <p:sldId id="270" r:id="rId10"/>
    <p:sldId id="269" r:id="rId11"/>
    <p:sldId id="298" r:id="rId12"/>
    <p:sldId id="263" r:id="rId13"/>
    <p:sldId id="271" r:id="rId14"/>
    <p:sldId id="272" r:id="rId15"/>
    <p:sldId id="281" r:id="rId16"/>
    <p:sldId id="273" r:id="rId17"/>
    <p:sldId id="297" r:id="rId18"/>
    <p:sldId id="274" r:id="rId19"/>
    <p:sldId id="282" r:id="rId20"/>
    <p:sldId id="280" r:id="rId21"/>
    <p:sldId id="275" r:id="rId22"/>
    <p:sldId id="283" r:id="rId23"/>
    <p:sldId id="285" r:id="rId24"/>
    <p:sldId id="299" r:id="rId25"/>
    <p:sldId id="276" r:id="rId26"/>
    <p:sldId id="286" r:id="rId27"/>
    <p:sldId id="287" r:id="rId28"/>
    <p:sldId id="288" r:id="rId29"/>
    <p:sldId id="291" r:id="rId30"/>
    <p:sldId id="289" r:id="rId31"/>
    <p:sldId id="290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2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B2095-98CB-4F84-B12E-EF55E16A674C}" type="datetimeFigureOut">
              <a:rPr lang="en-US" smtClean="0"/>
              <a:pPr/>
              <a:t>5/27/2014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92BFE-EDD9-4E4A-95FF-B8B1F9F60E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92BFE-EDD9-4E4A-95FF-B8B1F9F60E5C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6588-7D5D-4601-98A6-C621F99DD5CF}" type="datetime1">
              <a:rPr lang="en-US" smtClean="0"/>
              <a:pPr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13E1-CF5E-4F14-AA3D-D2E53A831A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93C1-BBBA-4309-9D1C-683C2D25B8BC}" type="datetime1">
              <a:rPr lang="en-US" smtClean="0"/>
              <a:pPr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13E1-CF5E-4F14-AA3D-D2E53A831A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97F78-DC72-413A-B368-2F28AAC9B1E7}" type="datetime1">
              <a:rPr lang="en-US" smtClean="0"/>
              <a:pPr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13E1-CF5E-4F14-AA3D-D2E53A831A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20C8-01BC-4263-931F-7677D71B8306}" type="datetime1">
              <a:rPr lang="en-US" smtClean="0"/>
              <a:pPr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13E1-CF5E-4F14-AA3D-D2E53A831A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FF79C-35BE-418F-9B3F-A9A74EE80F87}" type="datetime1">
              <a:rPr lang="en-US" smtClean="0"/>
              <a:pPr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13E1-CF5E-4F14-AA3D-D2E53A831A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6EA1C-23E9-40A5-ADEE-DBE7D505BDD2}" type="datetime1">
              <a:rPr lang="en-US" smtClean="0"/>
              <a:pPr/>
              <a:t>5/27/2014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13E1-CF5E-4F14-AA3D-D2E53A831A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83F78-956C-43CF-A54D-DA04B4A9C231}" type="datetime1">
              <a:rPr lang="en-US" smtClean="0"/>
              <a:pPr/>
              <a:t>5/27/2014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13E1-CF5E-4F14-AA3D-D2E53A831A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E0172-B97D-4FDE-B258-2A398714FE96}" type="datetime1">
              <a:rPr lang="en-US" smtClean="0"/>
              <a:pPr/>
              <a:t>5/27/2014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13E1-CF5E-4F14-AA3D-D2E53A831A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7159-90ED-47FE-84D8-3E20582058C6}" type="datetime1">
              <a:rPr lang="en-US" smtClean="0"/>
              <a:pPr/>
              <a:t>5/27/2014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13E1-CF5E-4F14-AA3D-D2E53A831A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FA10-D1CC-4A86-988C-ECE89929ECE4}" type="datetime1">
              <a:rPr lang="en-US" smtClean="0"/>
              <a:pPr/>
              <a:t>5/27/2014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13E1-CF5E-4F14-AA3D-D2E53A831A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0AC8B-5B10-422B-99CD-3381260A8EAE}" type="datetime1">
              <a:rPr lang="en-US" smtClean="0"/>
              <a:pPr/>
              <a:t>5/27/2014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13E1-CF5E-4F14-AA3D-D2E53A831A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26480-16EA-4E8D-A1CC-4B4DD274AE0A}" type="datetime1">
              <a:rPr lang="en-US" smtClean="0"/>
              <a:pPr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713E1-CF5E-4F14-AA3D-D2E53A831A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G:\&#160;\data0\classes\translation\Protein%20Synthesis%20Animation%20Video.wmv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G:\&#160;\data0\classes\translation\GCSF%20Protein%20Folding%20Illustration%20Movie.wmv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4724400"/>
            <a:ext cx="6553200" cy="1143000"/>
          </a:xfrm>
        </p:spPr>
        <p:txBody>
          <a:bodyPr>
            <a:noAutofit/>
          </a:bodyPr>
          <a:lstStyle/>
          <a:p>
            <a:r>
              <a:rPr lang="en-US" sz="66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TRANSLATION</a:t>
            </a:r>
            <a:endParaRPr lang="en-US" sz="66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13E1-CF5E-4F14-AA3D-D2E53A831AF9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4" name="Picture 3" descr="08-10_Translation-2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511" y="476369"/>
            <a:ext cx="4652865" cy="40194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RNA2ChargedUncharged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304800"/>
            <a:ext cx="8915400" cy="627507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13E1-CF5E-4F14-AA3D-D2E53A831AF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Only when amino acid is attached to </a:t>
            </a:r>
            <a:r>
              <a:rPr lang="en-US" i="1" dirty="0" err="1" smtClean="0"/>
              <a:t>tRNA</a:t>
            </a:r>
            <a:r>
              <a:rPr lang="en-US" i="1" dirty="0" smtClean="0"/>
              <a:t>, it can recognize a </a:t>
            </a:r>
            <a:r>
              <a:rPr lang="en-US" i="1" dirty="0" err="1" smtClean="0"/>
              <a:t>codon</a:t>
            </a:r>
            <a:r>
              <a:rPr lang="en-US" i="1" dirty="0" smtClean="0"/>
              <a:t> of mRNA using </a:t>
            </a:r>
            <a:r>
              <a:rPr lang="en-US" i="1" dirty="0" err="1" smtClean="0"/>
              <a:t>anticodon</a:t>
            </a:r>
            <a:endParaRPr lang="en-US" i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13E1-CF5E-4F14-AA3D-D2E53A831AF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13E1-CF5E-4F14-AA3D-D2E53A831AF9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6" name="Picture 5" descr="trna_diagram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38400" y="1066800"/>
            <a:ext cx="4137764" cy="5034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2. Initiation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eriod"/>
            </a:pPr>
            <a:r>
              <a:rPr lang="en-US" i="1" dirty="0" smtClean="0"/>
              <a:t>Ribosomal dissociation –</a:t>
            </a:r>
          </a:p>
          <a:p>
            <a:pPr marL="914400" lvl="1" indent="-514350"/>
            <a:r>
              <a:rPr lang="en-US" i="1" dirty="0" smtClean="0"/>
              <a:t>80S </a:t>
            </a:r>
            <a:r>
              <a:rPr lang="en-US" i="1" dirty="0" smtClean="0">
                <a:cs typeface="Arial"/>
              </a:rPr>
              <a:t>→ 60S + 40S</a:t>
            </a:r>
            <a:endParaRPr lang="en-US" i="1" dirty="0" smtClean="0"/>
          </a:p>
          <a:p>
            <a:pPr marL="914400" lvl="1" indent="-514350"/>
            <a:r>
              <a:rPr lang="en-US" i="1" dirty="0" smtClean="0"/>
              <a:t>40S + IF </a:t>
            </a:r>
            <a:r>
              <a:rPr lang="en-US" i="1" dirty="0" smtClean="0">
                <a:latin typeface="Arial"/>
                <a:cs typeface="Arial"/>
              </a:rPr>
              <a:t>→</a:t>
            </a:r>
            <a:r>
              <a:rPr lang="en-US" i="1" dirty="0" smtClean="0"/>
              <a:t> prevents reassociation with 60S</a:t>
            </a:r>
          </a:p>
          <a:p>
            <a:pPr marL="514350" indent="-514350">
              <a:buFont typeface="+mj-lt"/>
              <a:buAutoNum type="alphaLcPeriod"/>
            </a:pPr>
            <a:r>
              <a:rPr lang="en-US" i="1" dirty="0" smtClean="0"/>
              <a:t>Formation of 43S pre-initiation complex – </a:t>
            </a:r>
          </a:p>
          <a:p>
            <a:pPr marL="914400" lvl="1" indent="-514350"/>
            <a:r>
              <a:rPr lang="en-US" i="1" dirty="0" smtClean="0"/>
              <a:t>GTP + IF + </a:t>
            </a:r>
            <a:r>
              <a:rPr lang="en-US" i="1" dirty="0" err="1" smtClean="0"/>
              <a:t>methionyl</a:t>
            </a:r>
            <a:r>
              <a:rPr lang="en-US" i="1" dirty="0" smtClean="0"/>
              <a:t>-tRNA</a:t>
            </a:r>
          </a:p>
          <a:p>
            <a:pPr marL="914400" lvl="1" indent="-514350"/>
            <a:r>
              <a:rPr lang="en-US" i="1" dirty="0" smtClean="0"/>
              <a:t>This ternary complex + 40S </a:t>
            </a:r>
            <a:r>
              <a:rPr lang="en-US" i="1" dirty="0" smtClean="0">
                <a:latin typeface="Arial"/>
                <a:cs typeface="Arial"/>
              </a:rPr>
              <a:t>→ </a:t>
            </a:r>
            <a:r>
              <a:rPr lang="en-US" i="1" dirty="0" smtClean="0">
                <a:cs typeface="Arial"/>
              </a:rPr>
              <a:t>43S pre-initiation complex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13E1-CF5E-4F14-AA3D-D2E53A831AF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eriod" startAt="3"/>
            </a:pPr>
            <a:r>
              <a:rPr lang="en-US" i="1" dirty="0" smtClean="0"/>
              <a:t>Formation of 48S initiation complex –</a:t>
            </a:r>
          </a:p>
          <a:p>
            <a:pPr marL="914400" lvl="1" indent="-514350"/>
            <a:r>
              <a:rPr lang="en-US" i="1" dirty="0" smtClean="0"/>
              <a:t>43S pre-initiation complex+ mRNA </a:t>
            </a:r>
            <a:r>
              <a:rPr lang="en-US" i="1" dirty="0" smtClean="0">
                <a:latin typeface="Arial"/>
                <a:cs typeface="Arial"/>
              </a:rPr>
              <a:t>→</a:t>
            </a:r>
            <a:r>
              <a:rPr lang="en-US" i="1" dirty="0" smtClean="0">
                <a:cs typeface="Arial"/>
              </a:rPr>
              <a:t> </a:t>
            </a:r>
            <a:r>
              <a:rPr lang="en-US" i="1" dirty="0" smtClean="0"/>
              <a:t>48S initiation complex </a:t>
            </a:r>
          </a:p>
          <a:p>
            <a:pPr marL="914400" lvl="1" indent="-514350"/>
            <a:r>
              <a:rPr lang="en-US" i="1" dirty="0" smtClean="0"/>
              <a:t>Binding facilitated by 5’ cap</a:t>
            </a:r>
          </a:p>
          <a:p>
            <a:pPr marL="514350" indent="-514350">
              <a:buFont typeface="+mj-lt"/>
              <a:buAutoNum type="alphaLcPeriod" startAt="3"/>
            </a:pPr>
            <a:r>
              <a:rPr lang="en-US" i="1" dirty="0" smtClean="0"/>
              <a:t>Formation of 80S initiation complex –</a:t>
            </a:r>
          </a:p>
          <a:p>
            <a:pPr marL="914400" lvl="1" indent="-514350"/>
            <a:r>
              <a:rPr lang="en-US" i="1" dirty="0" smtClean="0"/>
              <a:t>48S initiation complex + 60S </a:t>
            </a:r>
            <a:r>
              <a:rPr lang="en-US" i="1" dirty="0" smtClean="0">
                <a:latin typeface="Arial"/>
                <a:cs typeface="Arial"/>
              </a:rPr>
              <a:t>→</a:t>
            </a:r>
            <a:r>
              <a:rPr lang="en-US" i="1" dirty="0" smtClean="0"/>
              <a:t> 80S initiation complex </a:t>
            </a:r>
          </a:p>
          <a:p>
            <a:pPr marL="914400" lvl="1" indent="-514350"/>
            <a:r>
              <a:rPr lang="en-US" i="1" dirty="0" smtClean="0"/>
              <a:t>Now tRNA is on P site of ribosome &amp; is now ready for elongation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13E1-CF5E-4F14-AA3D-D2E53A831AF9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NAtranslation.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3145" y="1524000"/>
            <a:ext cx="8389855" cy="36576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13E1-CF5E-4F14-AA3D-D2E53A831AF9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3. Elongation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LcPeriod"/>
            </a:pPr>
            <a:r>
              <a:rPr lang="en-US" i="1" dirty="0" smtClean="0"/>
              <a:t>Binding of amino </a:t>
            </a:r>
            <a:r>
              <a:rPr lang="en-US" i="1" dirty="0" err="1" smtClean="0"/>
              <a:t>acyl</a:t>
            </a:r>
            <a:r>
              <a:rPr lang="en-US" i="1" dirty="0" smtClean="0"/>
              <a:t> tRNA to A site –</a:t>
            </a:r>
          </a:p>
          <a:p>
            <a:pPr marL="914400" lvl="1" indent="-514350"/>
            <a:r>
              <a:rPr lang="en-US" i="1" dirty="0" smtClean="0"/>
              <a:t>EF + GTP + amino </a:t>
            </a:r>
            <a:r>
              <a:rPr lang="en-US" i="1" dirty="0" err="1" smtClean="0"/>
              <a:t>acyl</a:t>
            </a:r>
            <a:r>
              <a:rPr lang="en-US" i="1" dirty="0" smtClean="0"/>
              <a:t> tRNA</a:t>
            </a:r>
          </a:p>
          <a:p>
            <a:pPr marL="914400" lvl="1" indent="-514350"/>
            <a:r>
              <a:rPr lang="en-US" i="1" dirty="0" smtClean="0"/>
              <a:t>The complex allow amino </a:t>
            </a:r>
            <a:r>
              <a:rPr lang="en-US" i="1" dirty="0" err="1" smtClean="0"/>
              <a:t>acyl</a:t>
            </a:r>
            <a:r>
              <a:rPr lang="en-US" i="1" dirty="0" smtClean="0"/>
              <a:t> tRNA to enter A site with release of EF + GDP + Pi</a:t>
            </a:r>
          </a:p>
          <a:p>
            <a:pPr marL="514350" indent="-514350">
              <a:buFont typeface="+mj-lt"/>
              <a:buAutoNum type="alphaLcPeriod"/>
            </a:pPr>
            <a:r>
              <a:rPr lang="en-US" i="1" dirty="0" smtClean="0"/>
              <a:t>Formation of new peptide bond [</a:t>
            </a:r>
            <a:r>
              <a:rPr lang="en-US" i="1" dirty="0" err="1" smtClean="0"/>
              <a:t>transpeptidation</a:t>
            </a:r>
            <a:r>
              <a:rPr lang="en-US" i="1" dirty="0" smtClean="0"/>
              <a:t>] – </a:t>
            </a:r>
          </a:p>
          <a:p>
            <a:pPr marL="914400" lvl="1" indent="-514350"/>
            <a:r>
              <a:rPr lang="en-US" i="1" dirty="0" smtClean="0"/>
              <a:t>New peptide bond formed between amino acids on A &amp; P sites, catalyzed by peptidyl transferase</a:t>
            </a:r>
          </a:p>
          <a:p>
            <a:pPr marL="914400" lvl="1" indent="-514350"/>
            <a:r>
              <a:rPr lang="en-US" i="1" dirty="0" smtClean="0"/>
              <a:t>Thus now a </a:t>
            </a:r>
            <a:r>
              <a:rPr lang="en-US" i="1" dirty="0" err="1" smtClean="0"/>
              <a:t>dipeptidyl</a:t>
            </a:r>
            <a:r>
              <a:rPr lang="en-US" i="1" dirty="0" smtClean="0"/>
              <a:t> tRNA on A site and empty initiating tRNA remains at P site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13E1-CF5E-4F14-AA3D-D2E53A831AF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13E1-CF5E-4F14-AA3D-D2E53A831AF9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1026" name="Picture 2" descr="G:\ \data0\classes\translation\RNAtranslation.. - Cop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9136" y="1371600"/>
            <a:ext cx="6753264" cy="4038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eriod" startAt="3"/>
            </a:pPr>
            <a:r>
              <a:rPr lang="en-US" i="1" dirty="0" smtClean="0"/>
              <a:t>Translocation –</a:t>
            </a:r>
          </a:p>
          <a:p>
            <a:pPr marL="914400" lvl="1" indent="-514350"/>
            <a:r>
              <a:rPr lang="en-US" i="1" dirty="0" smtClean="0"/>
              <a:t>Ribosome move along mRNA towards 3’ end by a distance of 1 codon</a:t>
            </a:r>
          </a:p>
          <a:p>
            <a:pPr marL="914400" lvl="1" indent="-514350"/>
            <a:r>
              <a:rPr lang="en-US" i="1" dirty="0" smtClean="0"/>
              <a:t>This causes shifting of </a:t>
            </a:r>
            <a:r>
              <a:rPr lang="en-US" i="1" dirty="0" err="1" smtClean="0"/>
              <a:t>dipeptidyl</a:t>
            </a:r>
            <a:r>
              <a:rPr lang="en-US" i="1" dirty="0" smtClean="0"/>
              <a:t> tRNA from A site to P site and empty tRNA from P site to E site [translocation]</a:t>
            </a:r>
          </a:p>
          <a:p>
            <a:pPr marL="914400" lvl="1" indent="-514350"/>
            <a:r>
              <a:rPr lang="en-US" i="1" dirty="0" smtClean="0"/>
              <a:t>The empty tRNA is eliminated from E site with the entry of next amino </a:t>
            </a:r>
            <a:r>
              <a:rPr lang="en-US" i="1" dirty="0" err="1" smtClean="0"/>
              <a:t>acyl</a:t>
            </a:r>
            <a:r>
              <a:rPr lang="en-US" i="1" dirty="0" smtClean="0"/>
              <a:t> tRNA to A site</a:t>
            </a:r>
          </a:p>
          <a:p>
            <a:pPr marL="914400" lvl="1" indent="-514350"/>
            <a:r>
              <a:rPr lang="en-US" i="1" dirty="0" smtClean="0"/>
              <a:t>Now ready for another elongation cycle</a:t>
            </a:r>
          </a:p>
          <a:p>
            <a:pPr marL="914400" lvl="1" indent="-514350"/>
            <a:r>
              <a:rPr lang="en-US" i="1" dirty="0" smtClean="0"/>
              <a:t>Process repeats until a termination codon is reached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13E1-CF5E-4F14-AA3D-D2E53A831AF9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NAtranslation..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1676400"/>
            <a:ext cx="8539255" cy="3429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13E1-CF5E-4F14-AA3D-D2E53A831AF9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837"/>
            <a:ext cx="8229600" cy="5973763"/>
          </a:xfrm>
        </p:spPr>
        <p:txBody>
          <a:bodyPr>
            <a:normAutofit/>
          </a:bodyPr>
          <a:lstStyle/>
          <a:p>
            <a:r>
              <a:rPr lang="en-US" i="1" dirty="0" smtClean="0"/>
              <a:t>Translation is the process by which proteins are synthesized from the information contained in messenger RNA (mRNA)</a:t>
            </a:r>
          </a:p>
          <a:p>
            <a:endParaRPr lang="en-US" i="1" dirty="0" smtClean="0"/>
          </a:p>
          <a:p>
            <a:r>
              <a:rPr lang="en-US" i="1" dirty="0" smtClean="0"/>
              <a:t>mRNA sequence is read using the genetic code and are translated into a sequence of 20 amino acids, which are the building blocks of proteins</a:t>
            </a:r>
          </a:p>
          <a:p>
            <a:pPr>
              <a:buNone/>
            </a:pPr>
            <a:endParaRPr lang="en-US" i="1" dirty="0" smtClean="0"/>
          </a:p>
          <a:p>
            <a:r>
              <a:rPr lang="en-US" i="1" dirty="0" smtClean="0"/>
              <a:t>Occurs in </a:t>
            </a:r>
            <a:r>
              <a:rPr lang="en-US" i="1" dirty="0" err="1" smtClean="0"/>
              <a:t>ribosomes</a:t>
            </a:r>
            <a:r>
              <a:rPr lang="en-US" i="1" dirty="0" smtClean="0"/>
              <a:t> in </a:t>
            </a:r>
            <a:r>
              <a:rPr lang="en-US" i="1" dirty="0" err="1" smtClean="0"/>
              <a:t>cytosol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13E1-CF5E-4F14-AA3D-D2E53A831AF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ranslation_elonga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99946" y="457199"/>
            <a:ext cx="6944107" cy="5943601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13E1-CF5E-4F14-AA3D-D2E53A831AF9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4. Termination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Elongation is continued until nonsense codon appears at A site</a:t>
            </a:r>
          </a:p>
          <a:p>
            <a:r>
              <a:rPr lang="en-US" i="1" dirty="0" smtClean="0"/>
              <a:t>Once appeared releasing factors recognize the termination signals</a:t>
            </a:r>
          </a:p>
          <a:p>
            <a:r>
              <a:rPr lang="en-US" i="1" dirty="0" smtClean="0"/>
              <a:t>Release </a:t>
            </a:r>
            <a:r>
              <a:rPr lang="en-US" i="1" dirty="0" smtClean="0"/>
              <a:t>polypeptide, </a:t>
            </a:r>
            <a:r>
              <a:rPr lang="en-US" i="1" dirty="0" err="1" smtClean="0"/>
              <a:t>tRNA</a:t>
            </a:r>
            <a:r>
              <a:rPr lang="en-US" i="1" dirty="0" smtClean="0"/>
              <a:t> </a:t>
            </a:r>
            <a:r>
              <a:rPr lang="en-US" i="1" dirty="0" smtClean="0"/>
              <a:t>&amp; </a:t>
            </a:r>
            <a:r>
              <a:rPr lang="en-US" i="1" dirty="0" smtClean="0"/>
              <a:t>mRNA from </a:t>
            </a:r>
            <a:r>
              <a:rPr lang="en-US" i="1" dirty="0" smtClean="0"/>
              <a:t>ribosome</a:t>
            </a:r>
          </a:p>
          <a:p>
            <a:r>
              <a:rPr lang="en-US" i="1" dirty="0" smtClean="0"/>
              <a:t>80S </a:t>
            </a:r>
            <a:r>
              <a:rPr lang="en-US" i="1" dirty="0" smtClean="0">
                <a:latin typeface="Arial"/>
                <a:cs typeface="Arial"/>
              </a:rPr>
              <a:t>→ </a:t>
            </a:r>
            <a:r>
              <a:rPr lang="en-US" i="1" dirty="0" smtClean="0">
                <a:cs typeface="Arial"/>
              </a:rPr>
              <a:t>60S + 40S, and recycled</a:t>
            </a:r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13E1-CF5E-4F14-AA3D-D2E53A831AF9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NAtranslation...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066800"/>
            <a:ext cx="8701088" cy="48006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13E1-CF5E-4F14-AA3D-D2E53A831AF9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rotein Synthesis Animation Video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609600" y="593408"/>
            <a:ext cx="7924800" cy="5671185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13E1-CF5E-4F14-AA3D-D2E53A831AF9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685800"/>
            <a:ext cx="6781800" cy="17526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i="1" dirty="0" smtClean="0">
                <a:solidFill>
                  <a:schemeClr val="tx1"/>
                </a:solidFill>
              </a:rPr>
              <a:t>The formed polypeptide has 2 ends</a:t>
            </a:r>
          </a:p>
          <a:p>
            <a:pPr lvl="1" algn="l">
              <a:buFont typeface="Arial" pitchFamily="34" charset="0"/>
              <a:buChar char="•"/>
            </a:pPr>
            <a:r>
              <a:rPr lang="en-US" i="1" dirty="0" smtClean="0">
                <a:solidFill>
                  <a:schemeClr val="tx1"/>
                </a:solidFill>
              </a:rPr>
              <a:t>C-terminus (</a:t>
            </a:r>
            <a:r>
              <a:rPr lang="en-US" i="1" dirty="0" err="1" smtClean="0">
                <a:solidFill>
                  <a:schemeClr val="tx1"/>
                </a:solidFill>
              </a:rPr>
              <a:t>carboxy</a:t>
            </a:r>
            <a:r>
              <a:rPr lang="en-US" i="1" dirty="0" smtClean="0">
                <a:solidFill>
                  <a:schemeClr val="tx1"/>
                </a:solidFill>
              </a:rPr>
              <a:t> terminus)</a:t>
            </a:r>
          </a:p>
          <a:p>
            <a:pPr lvl="1" algn="l">
              <a:buFont typeface="Arial" pitchFamily="34" charset="0"/>
              <a:buChar char="•"/>
            </a:pPr>
            <a:r>
              <a:rPr lang="en-US" i="1" dirty="0" smtClean="0">
                <a:solidFill>
                  <a:schemeClr val="tx1"/>
                </a:solidFill>
              </a:rPr>
              <a:t>N-terminus (amino terminus)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13E1-CF5E-4F14-AA3D-D2E53A831AF9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2050" name="Picture 2" descr="G:\ \data0\classes\translation\e8fee7b1e9c1c1cff3447816e529e10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8870" y="3328987"/>
            <a:ext cx="8772730" cy="24622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5. Folding and processing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To achieve biologically active form, the newly formed polypeptide undergo folding into proper 3D </a:t>
            </a:r>
            <a:r>
              <a:rPr lang="en-US" i="1" dirty="0" smtClean="0"/>
              <a:t>structures</a:t>
            </a:r>
            <a:endParaRPr lang="en-US" i="1" dirty="0" smtClean="0"/>
          </a:p>
          <a:p>
            <a:r>
              <a:rPr lang="en-US" i="1" dirty="0" smtClean="0"/>
              <a:t>Before or after, undergo enzymatic processing </a:t>
            </a:r>
          </a:p>
          <a:p>
            <a:r>
              <a:rPr lang="en-US" i="1" dirty="0" smtClean="0"/>
              <a:t>Collectively known as post translational modifications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13E1-CF5E-4F14-AA3D-D2E53A831AF9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eriod"/>
            </a:pPr>
            <a:r>
              <a:rPr lang="en-US" i="1" dirty="0" smtClean="0"/>
              <a:t>Amino terminal and carboxyl terminal modifications – </a:t>
            </a:r>
          </a:p>
          <a:p>
            <a:pPr marL="914400" lvl="1" indent="-514350"/>
            <a:r>
              <a:rPr lang="en-US" i="1" dirty="0" smtClean="0"/>
              <a:t>Initially all peptides begin with </a:t>
            </a:r>
            <a:r>
              <a:rPr lang="en-US" i="1" dirty="0" err="1" smtClean="0"/>
              <a:t>methionine</a:t>
            </a:r>
            <a:endParaRPr lang="en-US" i="1" dirty="0" smtClean="0"/>
          </a:p>
          <a:p>
            <a:pPr marL="914400" lvl="1" indent="-514350"/>
            <a:r>
              <a:rPr lang="en-US" i="1" dirty="0" smtClean="0"/>
              <a:t>Amino terminal </a:t>
            </a:r>
            <a:r>
              <a:rPr lang="en-US" i="1" dirty="0" err="1" smtClean="0"/>
              <a:t>methionine</a:t>
            </a:r>
            <a:r>
              <a:rPr lang="en-US" i="1" dirty="0" smtClean="0"/>
              <a:t> &amp; carboxyl terminal residues may be removed </a:t>
            </a:r>
            <a:r>
              <a:rPr lang="en-US" i="1" dirty="0" err="1" smtClean="0"/>
              <a:t>enzymatically</a:t>
            </a:r>
            <a:endParaRPr lang="en-US" i="1" dirty="0" smtClean="0"/>
          </a:p>
          <a:p>
            <a:pPr marL="914400" lvl="1" indent="-514350"/>
            <a:r>
              <a:rPr lang="en-US" i="1" dirty="0" smtClean="0"/>
              <a:t>Amino group of amino terminus is acetylated</a:t>
            </a:r>
          </a:p>
          <a:p>
            <a:pPr marL="514350" indent="-514350">
              <a:buFont typeface="+mj-lt"/>
              <a:buAutoNum type="alphaLcPeriod"/>
            </a:pPr>
            <a:r>
              <a:rPr lang="en-US" i="1" dirty="0" smtClean="0"/>
              <a:t>Loss of signal sequence – </a:t>
            </a:r>
          </a:p>
          <a:p>
            <a:pPr marL="914400" lvl="1" indent="-514350"/>
            <a:r>
              <a:rPr lang="en-US" i="1" dirty="0" smtClean="0"/>
              <a:t>15-30 </a:t>
            </a:r>
            <a:r>
              <a:rPr lang="en-US" i="1" dirty="0" err="1" smtClean="0"/>
              <a:t>animo</a:t>
            </a:r>
            <a:r>
              <a:rPr lang="en-US" i="1" dirty="0" smtClean="0"/>
              <a:t> acids at </a:t>
            </a:r>
            <a:r>
              <a:rPr lang="en-US" i="1" dirty="0" smtClean="0"/>
              <a:t>N-terminus is required for directing the peptide to its ultimate destination in the cell, which are later removed by peptidases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13E1-CF5E-4F14-AA3D-D2E53A831AF9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15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eriod" startAt="3"/>
            </a:pPr>
            <a:r>
              <a:rPr lang="en-US" i="1" dirty="0" smtClean="0"/>
              <a:t>Attachment of carbohydrate side chains –</a:t>
            </a:r>
          </a:p>
          <a:p>
            <a:pPr marL="914400" lvl="1" indent="-514350"/>
            <a:r>
              <a:rPr lang="en-US" i="1" dirty="0" smtClean="0"/>
              <a:t>In glycoproteins, carbohydrate side chains are covalently attached</a:t>
            </a:r>
          </a:p>
          <a:p>
            <a:pPr marL="514350" indent="-514350">
              <a:buFont typeface="+mj-lt"/>
              <a:buAutoNum type="alphaLcPeriod" startAt="3"/>
            </a:pPr>
            <a:r>
              <a:rPr lang="en-US" i="1" dirty="0" smtClean="0"/>
              <a:t>Addition of </a:t>
            </a:r>
            <a:r>
              <a:rPr lang="en-US" i="1" dirty="0" err="1" smtClean="0"/>
              <a:t>isoprenyl</a:t>
            </a:r>
            <a:r>
              <a:rPr lang="en-US" i="1" dirty="0" smtClean="0"/>
              <a:t> groups –</a:t>
            </a:r>
          </a:p>
          <a:p>
            <a:pPr marL="914400" lvl="1" indent="-514350"/>
            <a:r>
              <a:rPr lang="en-US" i="1" dirty="0" smtClean="0"/>
              <a:t>A thio ester bond is formed between </a:t>
            </a:r>
            <a:r>
              <a:rPr lang="en-US" i="1" dirty="0" err="1" smtClean="0"/>
              <a:t>isoprenyl</a:t>
            </a:r>
            <a:r>
              <a:rPr lang="en-US" i="1" dirty="0" smtClean="0"/>
              <a:t> group and </a:t>
            </a:r>
            <a:r>
              <a:rPr lang="en-US" i="1" dirty="0" err="1" smtClean="0"/>
              <a:t>cysteine</a:t>
            </a:r>
            <a:r>
              <a:rPr lang="en-US" i="1" dirty="0" smtClean="0"/>
              <a:t> residues of protein eg: G-protein</a:t>
            </a:r>
          </a:p>
          <a:p>
            <a:pPr marL="514350" indent="-514350">
              <a:buFont typeface="+mj-lt"/>
              <a:buAutoNum type="alphaLcPeriod" startAt="3"/>
            </a:pPr>
            <a:r>
              <a:rPr lang="en-US" i="1" dirty="0" smtClean="0"/>
              <a:t>Addition of prosthetic groups –</a:t>
            </a:r>
          </a:p>
          <a:p>
            <a:pPr marL="914400" lvl="1" indent="-514350"/>
            <a:r>
              <a:rPr lang="en-US" i="1" dirty="0" smtClean="0"/>
              <a:t>Many proteins require prosthetic groups which are attached after leaving ribosome eg: heme group in </a:t>
            </a:r>
            <a:r>
              <a:rPr lang="en-US" i="1" dirty="0" err="1" smtClean="0"/>
              <a:t>cyt</a:t>
            </a:r>
            <a:r>
              <a:rPr lang="en-US" i="1" dirty="0" smtClean="0"/>
              <a:t>-C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13E1-CF5E-4F14-AA3D-D2E53A831AF9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eriod" startAt="6"/>
            </a:pPr>
            <a:r>
              <a:rPr lang="en-US" i="1" dirty="0" smtClean="0"/>
              <a:t>Proteolytic processing –</a:t>
            </a:r>
          </a:p>
          <a:p>
            <a:pPr marL="914400" lvl="1" indent="-514350"/>
            <a:r>
              <a:rPr lang="en-US" i="1" dirty="0" smtClean="0"/>
              <a:t>Some larger, inactive precursor proteins are later proteolytically trimmed to produce final active forms eg: insulin, </a:t>
            </a:r>
            <a:r>
              <a:rPr lang="en-US" i="1" dirty="0" err="1" smtClean="0"/>
              <a:t>trypsin</a:t>
            </a:r>
            <a:endParaRPr lang="en-US" i="1" dirty="0" smtClean="0"/>
          </a:p>
          <a:p>
            <a:pPr marL="914400" lvl="1" indent="-514350"/>
            <a:endParaRPr lang="en-US" i="1" dirty="0" smtClean="0"/>
          </a:p>
          <a:p>
            <a:pPr marL="514350" indent="-514350">
              <a:buFont typeface="+mj-lt"/>
              <a:buAutoNum type="alphaLcPeriod" startAt="6"/>
            </a:pPr>
            <a:r>
              <a:rPr lang="en-US" i="1" dirty="0" smtClean="0"/>
              <a:t>Formation of disulfide cross linkage –</a:t>
            </a:r>
          </a:p>
          <a:p>
            <a:pPr marL="914400" lvl="1" indent="-514350"/>
            <a:r>
              <a:rPr lang="en-US" i="1" dirty="0" smtClean="0"/>
              <a:t>Undergo spontaneous folding into active conformations by disulfide bridges between </a:t>
            </a:r>
            <a:r>
              <a:rPr lang="en-US" i="1" dirty="0" err="1" smtClean="0"/>
              <a:t>cysteine</a:t>
            </a:r>
            <a:r>
              <a:rPr lang="en-US" i="1" dirty="0" smtClean="0"/>
              <a:t> residues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13E1-CF5E-4F14-AA3D-D2E53A831AF9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CSF Protein Folding Illustration Movie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12800" y="533400"/>
            <a:ext cx="7620000" cy="5715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13E1-CF5E-4F14-AA3D-D2E53A831AF9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5600_evo_resources_resource_image_284_sma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2209800"/>
            <a:ext cx="2286000" cy="2181225"/>
          </a:xfrm>
          <a:prstGeom prst="rect">
            <a:avLst/>
          </a:prstGeom>
        </p:spPr>
      </p:pic>
      <p:pic>
        <p:nvPicPr>
          <p:cNvPr id="5" name="Picture 4" descr="cod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67000" y="1142137"/>
            <a:ext cx="6175446" cy="4649063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522EC-D7F4-4BA6-9126-D24E78B0178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Inhibitors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i="1" dirty="0" smtClean="0"/>
              <a:t>Streptomycin – bind 30S, cause misreading between codon-anticodon, prevent initiation in </a:t>
            </a:r>
            <a:r>
              <a:rPr lang="en-US" i="1" dirty="0" smtClean="0">
                <a:solidFill>
                  <a:srgbClr val="FF0000"/>
                </a:solidFill>
              </a:rPr>
              <a:t>prokaryotes</a:t>
            </a:r>
          </a:p>
          <a:p>
            <a:r>
              <a:rPr lang="en-US" i="1" dirty="0" err="1" smtClean="0"/>
              <a:t>Tetracyclin</a:t>
            </a:r>
            <a:r>
              <a:rPr lang="en-US" i="1" dirty="0" smtClean="0"/>
              <a:t> – bind 30S, prevent adequate binding of amino </a:t>
            </a:r>
            <a:r>
              <a:rPr lang="en-US" i="1" dirty="0" err="1" smtClean="0"/>
              <a:t>acyl</a:t>
            </a:r>
            <a:r>
              <a:rPr lang="en-US" i="1" dirty="0" smtClean="0"/>
              <a:t> tRNA to A site in </a:t>
            </a:r>
            <a:r>
              <a:rPr lang="en-US" i="1" dirty="0" smtClean="0">
                <a:solidFill>
                  <a:srgbClr val="FF0000"/>
                </a:solidFill>
              </a:rPr>
              <a:t>prokaryotes</a:t>
            </a:r>
          </a:p>
          <a:p>
            <a:r>
              <a:rPr lang="en-US" i="1" dirty="0" err="1" smtClean="0"/>
              <a:t>Chloramphenicol</a:t>
            </a:r>
            <a:r>
              <a:rPr lang="en-US" i="1" dirty="0" smtClean="0"/>
              <a:t> – bind 50S, block peptidyl transferase reaction in </a:t>
            </a:r>
            <a:r>
              <a:rPr lang="en-US" i="1" dirty="0" smtClean="0">
                <a:solidFill>
                  <a:srgbClr val="FF0000"/>
                </a:solidFill>
              </a:rPr>
              <a:t>prokaryotes</a:t>
            </a:r>
          </a:p>
          <a:p>
            <a:r>
              <a:rPr lang="en-US" i="1" dirty="0" smtClean="0"/>
              <a:t>Erythromycin – bind 50S, inhibit translocation in </a:t>
            </a:r>
            <a:r>
              <a:rPr lang="en-US" i="1" dirty="0" smtClean="0">
                <a:solidFill>
                  <a:srgbClr val="FF0000"/>
                </a:solidFill>
              </a:rPr>
              <a:t>prokaryotes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13E1-CF5E-4F14-AA3D-D2E53A831AF9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i="1" dirty="0" err="1" smtClean="0"/>
              <a:t>Puromycin</a:t>
            </a:r>
            <a:r>
              <a:rPr lang="en-US" i="1" dirty="0" smtClean="0"/>
              <a:t> – premature chain termination by acting as an analog of amino </a:t>
            </a:r>
            <a:r>
              <a:rPr lang="en-US" i="1" dirty="0" err="1" smtClean="0"/>
              <a:t>acyl</a:t>
            </a:r>
            <a:r>
              <a:rPr lang="en-US" i="1" dirty="0" smtClean="0"/>
              <a:t> tRNA in </a:t>
            </a:r>
            <a:r>
              <a:rPr lang="en-US" i="1" dirty="0" smtClean="0">
                <a:solidFill>
                  <a:srgbClr val="FF0000"/>
                </a:solidFill>
              </a:rPr>
              <a:t>prokaryotes &amp;eukaryotes</a:t>
            </a:r>
          </a:p>
          <a:p>
            <a:r>
              <a:rPr lang="en-US" i="1" dirty="0" err="1" smtClean="0"/>
              <a:t>Cycloheximide</a:t>
            </a:r>
            <a:r>
              <a:rPr lang="en-US" i="1" dirty="0" smtClean="0"/>
              <a:t> – inhibit peptidyl transferase activity of 60S in </a:t>
            </a:r>
            <a:r>
              <a:rPr lang="en-US" i="1" dirty="0" smtClean="0">
                <a:solidFill>
                  <a:srgbClr val="FF0000"/>
                </a:solidFill>
              </a:rPr>
              <a:t>eukaryotes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13E1-CF5E-4F14-AA3D-D2E53A831AF9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Requirements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52600"/>
            <a:ext cx="7696200" cy="4373563"/>
          </a:xfrm>
        </p:spPr>
        <p:txBody>
          <a:bodyPr/>
          <a:lstStyle/>
          <a:p>
            <a:r>
              <a:rPr lang="en-US" i="1" dirty="0" smtClean="0"/>
              <a:t>mRNA - </a:t>
            </a:r>
            <a:r>
              <a:rPr lang="en-US" i="1" dirty="0" smtClean="0">
                <a:solidFill>
                  <a:srgbClr val="FF0000"/>
                </a:solidFill>
              </a:rPr>
              <a:t>Template </a:t>
            </a:r>
            <a:r>
              <a:rPr lang="en-US" i="1" dirty="0" smtClean="0"/>
              <a:t>for protein synthesis</a:t>
            </a:r>
          </a:p>
          <a:p>
            <a:r>
              <a:rPr lang="en-US" i="1" dirty="0" err="1" smtClean="0"/>
              <a:t>tRNAs</a:t>
            </a:r>
            <a:r>
              <a:rPr lang="en-US" i="1" dirty="0" smtClean="0"/>
              <a:t> - </a:t>
            </a:r>
            <a:r>
              <a:rPr lang="en-US" i="1" dirty="0" smtClean="0">
                <a:solidFill>
                  <a:srgbClr val="FF0000"/>
                </a:solidFill>
              </a:rPr>
              <a:t>Adapters</a:t>
            </a:r>
            <a:r>
              <a:rPr lang="en-US" i="1" dirty="0" smtClean="0"/>
              <a:t> in protein synthesis</a:t>
            </a:r>
          </a:p>
          <a:p>
            <a:r>
              <a:rPr lang="en-US" i="1" dirty="0" err="1" smtClean="0"/>
              <a:t>Ribosomes</a:t>
            </a:r>
            <a:r>
              <a:rPr lang="en-US" i="1" dirty="0" smtClean="0"/>
              <a:t> - </a:t>
            </a:r>
            <a:r>
              <a:rPr lang="en-US" i="1" dirty="0" smtClean="0">
                <a:solidFill>
                  <a:srgbClr val="FF0000"/>
                </a:solidFill>
              </a:rPr>
              <a:t>Molecular machinery for protein synthesis</a:t>
            </a:r>
            <a:endParaRPr lang="en-US" i="1" dirty="0" smtClean="0"/>
          </a:p>
          <a:p>
            <a:r>
              <a:rPr lang="en-US" i="1" dirty="0" smtClean="0"/>
              <a:t>Energy [ATP, GTP]</a:t>
            </a:r>
          </a:p>
          <a:p>
            <a:r>
              <a:rPr lang="en-US" i="1" dirty="0" smtClean="0"/>
              <a:t>Enzymes and specific factors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13E1-CF5E-4F14-AA3D-D2E53A831AF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33400"/>
            <a:ext cx="8229600" cy="1143000"/>
          </a:xfrm>
        </p:spPr>
        <p:txBody>
          <a:bodyPr/>
          <a:lstStyle/>
          <a:p>
            <a:r>
              <a:rPr lang="en-US" b="1" i="1" dirty="0" smtClean="0"/>
              <a:t>Ribosome consists of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i="1" dirty="0" smtClean="0">
                <a:solidFill>
                  <a:srgbClr val="FF0000"/>
                </a:solidFill>
              </a:rPr>
              <a:t>1 mRNA binding site</a:t>
            </a:r>
          </a:p>
          <a:p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i="1" dirty="0" smtClean="0">
                <a:solidFill>
                  <a:srgbClr val="FF0000"/>
                </a:solidFill>
              </a:rPr>
              <a:t>3 </a:t>
            </a:r>
            <a:r>
              <a:rPr lang="en-US" i="1" dirty="0" err="1" smtClean="0">
                <a:solidFill>
                  <a:srgbClr val="FF0000"/>
                </a:solidFill>
              </a:rPr>
              <a:t>tRNA</a:t>
            </a:r>
            <a:r>
              <a:rPr lang="en-US" i="1" dirty="0" smtClean="0">
                <a:solidFill>
                  <a:srgbClr val="FF0000"/>
                </a:solidFill>
              </a:rPr>
              <a:t> binding sites</a:t>
            </a:r>
            <a:r>
              <a:rPr lang="en-US" i="1" dirty="0" smtClean="0"/>
              <a:t> – </a:t>
            </a:r>
          </a:p>
          <a:p>
            <a:pPr lvl="1"/>
            <a:r>
              <a:rPr lang="en-US" i="1" dirty="0" smtClean="0"/>
              <a:t>Amino </a:t>
            </a:r>
            <a:r>
              <a:rPr lang="en-US" i="1" dirty="0" err="1" smtClean="0"/>
              <a:t>acyl</a:t>
            </a:r>
            <a:r>
              <a:rPr lang="en-US" i="1" dirty="0" smtClean="0"/>
              <a:t> tRNA [A] site</a:t>
            </a:r>
          </a:p>
          <a:p>
            <a:pPr lvl="1"/>
            <a:r>
              <a:rPr lang="en-US" i="1" dirty="0" smtClean="0"/>
              <a:t>Peptidyl tRNA [P] site</a:t>
            </a:r>
          </a:p>
          <a:p>
            <a:pPr lvl="1"/>
            <a:r>
              <a:rPr lang="en-US" i="1" dirty="0" smtClean="0"/>
              <a:t>Exit [E] site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13E1-CF5E-4F14-AA3D-D2E53A831AF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13E1-CF5E-4F14-AA3D-D2E53A831AF9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26" name="Picture 2" descr="G:\ \data0\classes\translation\image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97000" y="1117356"/>
            <a:ext cx="6375400" cy="4597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Steps involved in translation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i="1" dirty="0" smtClean="0">
                <a:solidFill>
                  <a:srgbClr val="FF0000"/>
                </a:solidFill>
              </a:rPr>
              <a:t>5 major stages</a:t>
            </a:r>
            <a:r>
              <a:rPr lang="en-US" i="1" dirty="0" smtClean="0"/>
              <a:t>– 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/>
              <a:t>Activation of amino acid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/>
              <a:t>Initiation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/>
              <a:t>Elongation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/>
              <a:t>Termination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/>
              <a:t>Folding and processing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13E1-CF5E-4F14-AA3D-D2E53A831AF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1. Activation of amino acid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Each of 20 amino acid is covalently attached to respective </a:t>
            </a:r>
            <a:r>
              <a:rPr lang="en-US" i="1" dirty="0" err="1" smtClean="0"/>
              <a:t>tRNA</a:t>
            </a:r>
            <a:r>
              <a:rPr lang="en-US" i="1" dirty="0" smtClean="0"/>
              <a:t> by 20 different </a:t>
            </a:r>
            <a:r>
              <a:rPr lang="en-US" i="1" dirty="0" smtClean="0">
                <a:solidFill>
                  <a:srgbClr val="FF0000"/>
                </a:solidFill>
              </a:rPr>
              <a:t>amino </a:t>
            </a:r>
            <a:r>
              <a:rPr lang="en-US" i="1" dirty="0" err="1" smtClean="0">
                <a:solidFill>
                  <a:srgbClr val="FF0000"/>
                </a:solidFill>
              </a:rPr>
              <a:t>acyl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tRNA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synthetases</a:t>
            </a:r>
            <a:r>
              <a:rPr lang="en-US" i="1" dirty="0" smtClean="0">
                <a:solidFill>
                  <a:srgbClr val="FF0000"/>
                </a:solidFill>
              </a:rPr>
              <a:t>,</a:t>
            </a:r>
            <a:r>
              <a:rPr lang="en-US" i="1" dirty="0" smtClean="0"/>
              <a:t> specific for each amino acids</a:t>
            </a:r>
          </a:p>
          <a:p>
            <a:r>
              <a:rPr lang="en-US" i="1" dirty="0" smtClean="0"/>
              <a:t>Carboxyl group of amino acid is </a:t>
            </a:r>
            <a:r>
              <a:rPr lang="en-US" i="1" dirty="0" err="1" smtClean="0">
                <a:solidFill>
                  <a:srgbClr val="FF0000"/>
                </a:solidFill>
              </a:rPr>
              <a:t>esterified</a:t>
            </a:r>
            <a:r>
              <a:rPr lang="en-US" i="1" dirty="0" smtClean="0"/>
              <a:t> to hydroxyl group of ribose at 3’ end of tRNA chain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13E1-CF5E-4F14-AA3D-D2E53A831AF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endParaRPr lang="en-US" i="1" dirty="0" smtClean="0"/>
          </a:p>
          <a:p>
            <a:r>
              <a:rPr lang="en-US" i="1" dirty="0" smtClean="0"/>
              <a:t>Now the tRNA is referred to as </a:t>
            </a:r>
            <a:r>
              <a:rPr lang="en-US" i="1" dirty="0" smtClean="0">
                <a:solidFill>
                  <a:srgbClr val="FF0000"/>
                </a:solidFill>
              </a:rPr>
              <a:t>charged mRNA</a:t>
            </a:r>
            <a:r>
              <a:rPr lang="en-US" i="1" dirty="0" smtClean="0"/>
              <a:t> and the amino acid as </a:t>
            </a:r>
            <a:r>
              <a:rPr lang="en-US" i="1" dirty="0" smtClean="0">
                <a:solidFill>
                  <a:srgbClr val="FF0000"/>
                </a:solidFill>
              </a:rPr>
              <a:t>activated amino acid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13E1-CF5E-4F14-AA3D-D2E53A831AF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</TotalTime>
  <Words>814</Words>
  <Application>Microsoft Office PowerPoint</Application>
  <PresentationFormat>On-screen Show (4:3)</PresentationFormat>
  <Paragraphs>127</Paragraphs>
  <Slides>31</Slides>
  <Notes>1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TRANSLATION</vt:lpstr>
      <vt:lpstr>Slide 2</vt:lpstr>
      <vt:lpstr>Slide 3</vt:lpstr>
      <vt:lpstr>Requirements</vt:lpstr>
      <vt:lpstr>Ribosome consists of</vt:lpstr>
      <vt:lpstr>Slide 6</vt:lpstr>
      <vt:lpstr>Steps involved in translation</vt:lpstr>
      <vt:lpstr>1. Activation of amino acid</vt:lpstr>
      <vt:lpstr>Slide 9</vt:lpstr>
      <vt:lpstr>Slide 10</vt:lpstr>
      <vt:lpstr>Slide 11</vt:lpstr>
      <vt:lpstr>Slide 12</vt:lpstr>
      <vt:lpstr>2. Initiation</vt:lpstr>
      <vt:lpstr>Slide 14</vt:lpstr>
      <vt:lpstr>Slide 15</vt:lpstr>
      <vt:lpstr>3. Elongation</vt:lpstr>
      <vt:lpstr>Slide 17</vt:lpstr>
      <vt:lpstr>Slide 18</vt:lpstr>
      <vt:lpstr>Slide 19</vt:lpstr>
      <vt:lpstr>Slide 20</vt:lpstr>
      <vt:lpstr>4. Termination</vt:lpstr>
      <vt:lpstr>Slide 22</vt:lpstr>
      <vt:lpstr>Slide 23</vt:lpstr>
      <vt:lpstr>Slide 24</vt:lpstr>
      <vt:lpstr>5. Folding and processing</vt:lpstr>
      <vt:lpstr>Slide 26</vt:lpstr>
      <vt:lpstr>Slide 27</vt:lpstr>
      <vt:lpstr>Slide 28</vt:lpstr>
      <vt:lpstr>Slide 29</vt:lpstr>
      <vt:lpstr>Inhibitors</vt:lpstr>
      <vt:lpstr>Slide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bpharm</dc:creator>
  <cp:lastModifiedBy>mu dicuments</cp:lastModifiedBy>
  <cp:revision>76</cp:revision>
  <dcterms:created xsi:type="dcterms:W3CDTF">2013-06-21T05:29:17Z</dcterms:created>
  <dcterms:modified xsi:type="dcterms:W3CDTF">2014-05-27T05:34:20Z</dcterms:modified>
</cp:coreProperties>
</file>