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a:srgbClr val="FF00FF"/>
    <a:srgbClr val="800000"/>
    <a:srgbClr val="FF3300"/>
    <a:srgbClr val="0000FF"/>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howGuides="1">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7" Type="http://schemas.openxmlformats.org/officeDocument/2006/relationships/tableStyles" Target="tableStyles.xml"/><Relationship Id="rId16" Type="http://schemas.openxmlformats.org/officeDocument/2006/relationships/viewProps" Target="viewProps.xml"/><Relationship Id="rId15" Type="http://schemas.openxmlformats.org/officeDocument/2006/relationships/presProps" Target="presProps.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CAF0934-2ED3-4669-A0A6-B8253105C6F6}"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D7746B-2896-4F51-B5ED-9B713101B0EC}"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8CAF0934-2ED3-4669-A0A6-B8253105C6F6}"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D7746B-2896-4F51-B5ED-9B713101B0EC}"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8CAF0934-2ED3-4669-A0A6-B8253105C6F6}"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D7746B-2896-4F51-B5ED-9B713101B0EC}"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lstStyle/>
          <a:p>
            <a:fld id="{8CAF0934-2ED3-4669-A0A6-B8253105C6F6}"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D7746B-2896-4F51-B5ED-9B713101B0EC}"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endParaRPr lang="en-US" smtClean="0"/>
          </a:p>
        </p:txBody>
      </p:sp>
      <p:sp>
        <p:nvSpPr>
          <p:cNvPr id="4" name="Date Placeholder 3"/>
          <p:cNvSpPr>
            <a:spLocks noGrp="1"/>
          </p:cNvSpPr>
          <p:nvPr>
            <p:ph type="dt" sz="half" idx="10"/>
          </p:nvPr>
        </p:nvSpPr>
        <p:spPr/>
        <p:txBody>
          <a:bodyPr/>
          <a:lstStyle/>
          <a:p>
            <a:fld id="{8CAF0934-2ED3-4669-A0A6-B8253105C6F6}"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CD7746B-2896-4F51-B5ED-9B713101B0EC}"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lstStyle/>
          <a:p>
            <a:fld id="{8CAF0934-2ED3-4669-A0A6-B8253105C6F6}"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D7746B-2896-4F51-B5ED-9B713101B0EC}"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endParaRPr lang="en-US" smtClean="0"/>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7" name="Date Placeholder 6"/>
          <p:cNvSpPr>
            <a:spLocks noGrp="1"/>
          </p:cNvSpPr>
          <p:nvPr>
            <p:ph type="dt" sz="half" idx="10"/>
          </p:nvPr>
        </p:nvSpPr>
        <p:spPr/>
        <p:txBody>
          <a:bodyPr/>
          <a:lstStyle/>
          <a:p>
            <a:fld id="{8CAF0934-2ED3-4669-A0A6-B8253105C6F6}"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CD7746B-2896-4F51-B5ED-9B713101B0EC}"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CAF0934-2ED3-4669-A0A6-B8253105C6F6}"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CD7746B-2896-4F51-B5ED-9B713101B0EC}"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AF0934-2ED3-4669-A0A6-B8253105C6F6}"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CD7746B-2896-4F51-B5ED-9B713101B0EC}"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8CAF0934-2ED3-4669-A0A6-B8253105C6F6}"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D7746B-2896-4F51-B5ED-9B713101B0EC}"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endParaRPr lang="en-US" smtClean="0"/>
          </a:p>
        </p:txBody>
      </p:sp>
      <p:sp>
        <p:nvSpPr>
          <p:cNvPr id="5" name="Date Placeholder 4"/>
          <p:cNvSpPr>
            <a:spLocks noGrp="1"/>
          </p:cNvSpPr>
          <p:nvPr>
            <p:ph type="dt" sz="half" idx="10"/>
          </p:nvPr>
        </p:nvSpPr>
        <p:spPr/>
        <p:txBody>
          <a:bodyPr/>
          <a:lstStyle/>
          <a:p>
            <a:fld id="{8CAF0934-2ED3-4669-A0A6-B8253105C6F6}"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CD7746B-2896-4F51-B5ED-9B713101B0EC}"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AF0934-2ED3-4669-A0A6-B8253105C6F6}" type="datetimeFigureOut">
              <a:rPr lang="en-US" smtClean="0"/>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D7746B-2896-4F51-B5ED-9B713101B0EC}"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1"/>
            <a:ext cx="7772400" cy="2228850"/>
          </a:xfrm>
          <a:solidFill>
            <a:srgbClr val="92D050"/>
          </a:solidFill>
          <a:ln>
            <a:solidFill>
              <a:srgbClr val="008000"/>
            </a:solidFill>
          </a:ln>
        </p:spPr>
        <p:txBody>
          <a:bodyPr>
            <a:normAutofit fontScale="90000"/>
          </a:bodyPr>
          <a:lstStyle/>
          <a:p>
            <a:br>
              <a:rPr lang="en-US" b="1" dirty="0" smtClean="0">
                <a:solidFill>
                  <a:srgbClr val="0000FF"/>
                </a:solidFill>
              </a:rPr>
            </a:br>
            <a:r>
              <a:rPr lang="en-US" sz="49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The </a:t>
            </a:r>
            <a:r>
              <a:rPr lang="en-US" sz="49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Drugs and Magic Remedies (Objectionable Advertisements) Act, 1954</a:t>
            </a:r>
            <a:br>
              <a:rPr lang="en-US" sz="49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br>
            <a:endParaRPr lang="en-US" sz="4900" dirty="0"/>
          </a:p>
        </p:txBody>
      </p:sp>
      <p:sp>
        <p:nvSpPr>
          <p:cNvPr id="3" name="Subtitle 2"/>
          <p:cNvSpPr>
            <a:spLocks noGrp="1"/>
          </p:cNvSpPr>
          <p:nvPr>
            <p:ph type="subTitle" idx="1"/>
          </p:nvPr>
        </p:nvSpPr>
        <p:spPr>
          <a:solidFill>
            <a:schemeClr val="accent3">
              <a:lumMod val="60000"/>
              <a:lumOff val="40000"/>
            </a:schemeClr>
          </a:solidFill>
        </p:spPr>
        <p:txBody>
          <a:bodyPr>
            <a:normAutofit/>
          </a:bodyPr>
          <a:lstStyle/>
          <a:p>
            <a:r>
              <a:rPr lang="en-US" sz="1800" dirty="0" smtClean="0">
                <a:solidFill>
                  <a:srgbClr val="FF3300"/>
                </a:solidFill>
                <a:latin typeface="Times New Roman" panose="02020603050405020304" pitchFamily="18" charset="0"/>
                <a:cs typeface="Times New Roman" panose="02020603050405020304" pitchFamily="18" charset="0"/>
              </a:rPr>
              <a:t>Dr. MOHAMMAD MANSOOR</a:t>
            </a:r>
            <a:endParaRPr lang="en-US" sz="1800" dirty="0" smtClean="0">
              <a:solidFill>
                <a:srgbClr val="FF3300"/>
              </a:solidFill>
              <a:latin typeface="Times New Roman" panose="02020603050405020304" pitchFamily="18" charset="0"/>
              <a:cs typeface="Times New Roman" panose="02020603050405020304" pitchFamily="18" charset="0"/>
            </a:endParaRPr>
          </a:p>
          <a:p>
            <a:r>
              <a:rPr lang="en-US" sz="1800" dirty="0" smtClean="0">
                <a:solidFill>
                  <a:srgbClr val="FF3300"/>
                </a:solidFill>
                <a:latin typeface="Times New Roman" panose="02020603050405020304" pitchFamily="18" charset="0"/>
                <a:cs typeface="Times New Roman" panose="02020603050405020304" pitchFamily="18" charset="0"/>
              </a:rPr>
              <a:t>                                     Professor</a:t>
            </a:r>
            <a:endParaRPr lang="en-US" sz="1800" dirty="0" smtClean="0">
              <a:solidFill>
                <a:srgbClr val="FF3300"/>
              </a:solidFill>
              <a:latin typeface="Times New Roman" panose="02020603050405020304" pitchFamily="18" charset="0"/>
              <a:cs typeface="Times New Roman" panose="02020603050405020304" pitchFamily="18" charset="0"/>
            </a:endParaRPr>
          </a:p>
          <a:p>
            <a:r>
              <a:rPr lang="en-US" sz="1800" dirty="0" smtClean="0">
                <a:solidFill>
                  <a:srgbClr val="FF3300"/>
                </a:solidFill>
                <a:latin typeface="Times New Roman" panose="02020603050405020304" pitchFamily="18" charset="0"/>
                <a:cs typeface="Times New Roman" panose="02020603050405020304" pitchFamily="18" charset="0"/>
              </a:rPr>
              <a:t>Devaki amma memorial college of Pharmacy, </a:t>
            </a:r>
            <a:endParaRPr lang="en-US" sz="1800" dirty="0" smtClean="0">
              <a:solidFill>
                <a:srgbClr val="FF3300"/>
              </a:solidFill>
              <a:latin typeface="Times New Roman" panose="02020603050405020304" pitchFamily="18" charset="0"/>
              <a:cs typeface="Times New Roman" panose="02020603050405020304" pitchFamily="18" charset="0"/>
            </a:endParaRPr>
          </a:p>
          <a:p>
            <a:r>
              <a:rPr lang="en-US" sz="1800" dirty="0" smtClean="0">
                <a:solidFill>
                  <a:srgbClr val="FF3300"/>
                </a:solidFill>
                <a:latin typeface="Times New Roman" panose="02020603050405020304" pitchFamily="18" charset="0"/>
                <a:cs typeface="Times New Roman" panose="02020603050405020304" pitchFamily="18" charset="0"/>
              </a:rPr>
              <a:t>Chelembra, Mallapuram (dist )</a:t>
            </a:r>
            <a:endParaRPr lang="en-US" sz="1800" dirty="0" smtClean="0">
              <a:solidFill>
                <a:srgbClr val="FF3300"/>
              </a:solidFill>
              <a:latin typeface="Times New Roman" panose="02020603050405020304" pitchFamily="18" charset="0"/>
              <a:cs typeface="Times New Roman" panose="02020603050405020304" pitchFamily="18" charset="0"/>
            </a:endParaRPr>
          </a:p>
          <a:p>
            <a:r>
              <a:rPr lang="en-US" sz="1800" dirty="0" smtClean="0">
                <a:solidFill>
                  <a:srgbClr val="FF3300"/>
                </a:solidFill>
                <a:latin typeface="Times New Roman" panose="02020603050405020304" pitchFamily="18" charset="0"/>
                <a:cs typeface="Times New Roman" panose="02020603050405020304" pitchFamily="18" charset="0"/>
              </a:rPr>
              <a:t>Kerala</a:t>
            </a:r>
            <a:endParaRPr lang="en-US" sz="1800" dirty="0" smtClean="0">
              <a:solidFill>
                <a:srgbClr val="FF3300"/>
              </a:solidFill>
              <a:latin typeface="Times New Roman" panose="02020603050405020304" pitchFamily="18" charset="0"/>
              <a:cs typeface="Times New Roman" panose="02020603050405020304" pitchFamily="18" charset="0"/>
            </a:endParaRPr>
          </a:p>
          <a:p>
            <a:endParaRPr lang="en-US" dirty="0">
              <a:solidFill>
                <a:srgbClr val="FF33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fontScale="90000"/>
          </a:bodyPr>
          <a:lstStyle/>
          <a:p>
            <a:r>
              <a:rPr lang="en-US" dirty="0" smtClean="0"/>
              <a:t>.</a:t>
            </a:r>
            <a:endParaRPr lang="en-US" dirty="0"/>
          </a:p>
        </p:txBody>
      </p:sp>
      <p:sp>
        <p:nvSpPr>
          <p:cNvPr id="3" name="Content Placeholder 2"/>
          <p:cNvSpPr>
            <a:spLocks noGrp="1"/>
          </p:cNvSpPr>
          <p:nvPr>
            <p:ph idx="1"/>
          </p:nvPr>
        </p:nvSpPr>
        <p:spPr>
          <a:xfrm>
            <a:off x="457200" y="533400"/>
            <a:ext cx="8229600" cy="5592763"/>
          </a:xfrm>
        </p:spPr>
        <p:txBody>
          <a:bodyPr>
            <a:normAutofit fontScale="85000" lnSpcReduction="10000"/>
          </a:bodyPr>
          <a:lstStyle/>
          <a:p>
            <a:pPr algn="just"/>
            <a:r>
              <a:rPr lang="en-US" sz="3300" dirty="0" smtClean="0">
                <a:solidFill>
                  <a:srgbClr val="002060"/>
                </a:solidFill>
              </a:rPr>
              <a:t>With the condition that- the advertisement should contain only the information, required for the guidance of registered medical practitioner regarding: </a:t>
            </a:r>
            <a:endParaRPr lang="en-US" sz="3300" dirty="0" smtClean="0">
              <a:solidFill>
                <a:srgbClr val="002060"/>
              </a:solidFill>
            </a:endParaRPr>
          </a:p>
          <a:p>
            <a:pPr lvl="0" algn="just">
              <a:buFont typeface="Wingdings" panose="05000000000000000000" pitchFamily="2" charset="2"/>
              <a:buChar char="Ø"/>
            </a:pPr>
            <a:r>
              <a:rPr lang="en-US" sz="3300" dirty="0" smtClean="0">
                <a:solidFill>
                  <a:srgbClr val="800000"/>
                </a:solidFill>
              </a:rPr>
              <a:t>therapeutic indications;</a:t>
            </a:r>
            <a:endParaRPr lang="en-US" sz="3300" dirty="0" smtClean="0">
              <a:solidFill>
                <a:srgbClr val="800000"/>
              </a:solidFill>
            </a:endParaRPr>
          </a:p>
          <a:p>
            <a:pPr lvl="0" algn="just">
              <a:buFont typeface="Wingdings" panose="05000000000000000000" pitchFamily="2" charset="2"/>
              <a:buChar char="Ø"/>
            </a:pPr>
            <a:r>
              <a:rPr lang="en-US" sz="3300" dirty="0" smtClean="0">
                <a:solidFill>
                  <a:srgbClr val="0000FF"/>
                </a:solidFill>
              </a:rPr>
              <a:t>route of administration,</a:t>
            </a:r>
            <a:endParaRPr lang="en-US" sz="3300" dirty="0" smtClean="0">
              <a:solidFill>
                <a:srgbClr val="0000FF"/>
              </a:solidFill>
            </a:endParaRPr>
          </a:p>
          <a:p>
            <a:pPr lvl="0" algn="just">
              <a:buFont typeface="Wingdings" panose="05000000000000000000" pitchFamily="2" charset="2"/>
              <a:buChar char="Ø"/>
            </a:pPr>
            <a:r>
              <a:rPr lang="en-US" sz="3300" dirty="0" smtClean="0">
                <a:solidFill>
                  <a:srgbClr val="008000"/>
                </a:solidFill>
              </a:rPr>
              <a:t>dosage and side effects of such drug or drugs ; and</a:t>
            </a:r>
            <a:endParaRPr lang="en-US" sz="3300" dirty="0" smtClean="0">
              <a:solidFill>
                <a:srgbClr val="008000"/>
              </a:solidFill>
            </a:endParaRPr>
          </a:p>
          <a:p>
            <a:pPr lvl="0" algn="just">
              <a:buFont typeface="Wingdings" panose="05000000000000000000" pitchFamily="2" charset="2"/>
              <a:buChar char="Ø"/>
            </a:pPr>
            <a:r>
              <a:rPr lang="en-US" sz="3300" dirty="0" smtClean="0">
                <a:solidFill>
                  <a:schemeClr val="tx1">
                    <a:lumMod val="85000"/>
                    <a:lumOff val="15000"/>
                  </a:schemeClr>
                </a:solidFill>
              </a:rPr>
              <a:t>the precaution to be taken in treatment with the drug </a:t>
            </a:r>
            <a:endParaRPr lang="en-US" sz="3300" dirty="0" smtClean="0">
              <a:solidFill>
                <a:schemeClr val="tx1">
                  <a:lumMod val="85000"/>
                  <a:lumOff val="15000"/>
                </a:schemeClr>
              </a:solidFill>
            </a:endParaRPr>
          </a:p>
          <a:p>
            <a:pPr lvl="0" algn="just">
              <a:buFont typeface="Wingdings" panose="05000000000000000000" pitchFamily="2" charset="2"/>
              <a:buChar char="Ø"/>
            </a:pPr>
            <a:r>
              <a:rPr lang="en-US" sz="3300" dirty="0" smtClean="0">
                <a:solidFill>
                  <a:schemeClr val="accent2">
                    <a:lumMod val="50000"/>
                  </a:schemeClr>
                </a:solidFill>
              </a:rPr>
              <a:t>The distribution of such literature should be given to registered medical practitioner, dispensaries, hospitals, medical and research institutions, chemists and druggists or pharmacies. </a:t>
            </a:r>
            <a:endParaRPr lang="en-US" sz="3300" dirty="0" smtClean="0">
              <a:solidFill>
                <a:schemeClr val="accent2">
                  <a:lumMod val="50000"/>
                </a:schemeClr>
              </a:solidFill>
            </a:endParaRP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533400"/>
          </a:xfrm>
        </p:spPr>
        <p:txBody>
          <a:bodyPr>
            <a:noAutofit/>
          </a:bodyPr>
          <a:lstStyle/>
          <a:p>
            <a:r>
              <a:rPr lang="en-US" sz="3200" b="1" dirty="0" smtClean="0">
                <a:solidFill>
                  <a:srgbClr val="FF0000"/>
                </a:solidFill>
              </a:rPr>
              <a:t>OFFENCES AND PENALTY</a:t>
            </a:r>
            <a:br>
              <a:rPr lang="en-US" sz="3200" dirty="0" smtClean="0"/>
            </a:br>
            <a:endParaRPr lang="en-US" sz="3200" dirty="0"/>
          </a:p>
        </p:txBody>
      </p:sp>
      <p:sp>
        <p:nvSpPr>
          <p:cNvPr id="3" name="Content Placeholder 2"/>
          <p:cNvSpPr>
            <a:spLocks noGrp="1"/>
          </p:cNvSpPr>
          <p:nvPr>
            <p:ph idx="1"/>
          </p:nvPr>
        </p:nvSpPr>
        <p:spPr>
          <a:xfrm>
            <a:off x="228600" y="914400"/>
            <a:ext cx="8763000" cy="5715000"/>
          </a:xfrm>
        </p:spPr>
        <p:txBody>
          <a:bodyPr>
            <a:noAutofit/>
          </a:bodyPr>
          <a:lstStyle/>
          <a:p>
            <a:r>
              <a:rPr lang="en-US" sz="2500" dirty="0" smtClean="0">
                <a:solidFill>
                  <a:srgbClr val="00B050"/>
                </a:solidFill>
              </a:rPr>
              <a:t>Whoever </a:t>
            </a:r>
            <a:r>
              <a:rPr lang="en-US" sz="2500" dirty="0">
                <a:solidFill>
                  <a:srgbClr val="00B050"/>
                </a:solidFill>
              </a:rPr>
              <a:t>contravenes any of the provisions of this Act or the rules made there under shall, on conviction, be punishable: </a:t>
            </a:r>
            <a:endParaRPr lang="en-US" sz="2500" dirty="0">
              <a:solidFill>
                <a:srgbClr val="00B050"/>
              </a:solidFill>
            </a:endParaRPr>
          </a:p>
          <a:p>
            <a:pPr algn="just"/>
            <a:r>
              <a:rPr lang="en-US" sz="2500" dirty="0">
                <a:solidFill>
                  <a:srgbClr val="FF00FF"/>
                </a:solidFill>
              </a:rPr>
              <a:t> a) In the case of a first conviction, with imprisonment which may extend to six months or with fine, or with both; </a:t>
            </a:r>
            <a:endParaRPr lang="en-US" sz="2500" dirty="0">
              <a:solidFill>
                <a:srgbClr val="FF00FF"/>
              </a:solidFill>
            </a:endParaRPr>
          </a:p>
          <a:p>
            <a:pPr algn="just"/>
            <a:r>
              <a:rPr lang="en-US" sz="2500" dirty="0">
                <a:solidFill>
                  <a:srgbClr val="800000"/>
                </a:solidFill>
              </a:rPr>
              <a:t>b) In the case of a subsequent conviction, with imprisonment which may extend to one year, or with fine, or with both.</a:t>
            </a:r>
            <a:endParaRPr lang="en-US" sz="2500" dirty="0">
              <a:solidFill>
                <a:srgbClr val="800000"/>
              </a:solidFill>
            </a:endParaRPr>
          </a:p>
          <a:p>
            <a:pPr algn="just"/>
            <a:r>
              <a:rPr lang="en-US" sz="2500" dirty="0">
                <a:solidFill>
                  <a:srgbClr val="002060"/>
                </a:solidFill>
              </a:rPr>
              <a:t>If the person contravening any of the provisions of this Act is a company, every person who, at the time the offence was committed, was in charge of, and was responsible to, the company for the conduct of the business of the company as well as the company shall be deemed to be guilty of the contravention and shall be liable to be proceeded against and punished accordingly. </a:t>
            </a:r>
            <a:endParaRPr lang="en-US" sz="2500" dirty="0">
              <a:solidFill>
                <a:srgbClr val="002060"/>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a:blip r:embed="rId1"/>
          <a:stretch>
            <a:fillRect/>
          </a:stretch>
        </p:blipFill>
        <p:spPr>
          <a:xfrm>
            <a:off x="175260" y="1452245"/>
            <a:ext cx="8865870" cy="440118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FF0000"/>
                </a:solidFill>
              </a:rPr>
              <a:t>INTRODUCTION</a:t>
            </a:r>
            <a:br>
              <a:rPr lang="en-US" dirty="0" smtClean="0">
                <a:solidFill>
                  <a:srgbClr val="FF0000"/>
                </a:solidFill>
              </a:rPr>
            </a:br>
            <a:endParaRPr lang="en-US" dirty="0">
              <a:solidFill>
                <a:srgbClr val="FF0000"/>
              </a:solidFill>
            </a:endParaRPr>
          </a:p>
        </p:txBody>
      </p:sp>
      <p:sp>
        <p:nvSpPr>
          <p:cNvPr id="3" name="Content Placeholder 2"/>
          <p:cNvSpPr>
            <a:spLocks noGrp="1"/>
          </p:cNvSpPr>
          <p:nvPr>
            <p:ph idx="1"/>
          </p:nvPr>
        </p:nvSpPr>
        <p:spPr/>
        <p:txBody>
          <a:bodyPr>
            <a:normAutofit/>
          </a:bodyPr>
          <a:lstStyle/>
          <a:p>
            <a:pPr algn="just"/>
            <a:r>
              <a:rPr lang="en-US" dirty="0" smtClean="0">
                <a:solidFill>
                  <a:srgbClr val="FF3300"/>
                </a:solidFill>
              </a:rPr>
              <a:t>The </a:t>
            </a:r>
            <a:r>
              <a:rPr lang="en-US" dirty="0">
                <a:solidFill>
                  <a:srgbClr val="FF3300"/>
                </a:solidFill>
              </a:rPr>
              <a:t>Drugs and Magic Remedies (Objectionable Advertisements) Act </a:t>
            </a:r>
            <a:r>
              <a:rPr lang="en-US" dirty="0" smtClean="0">
                <a:solidFill>
                  <a:srgbClr val="FF3300"/>
                </a:solidFill>
              </a:rPr>
              <a:t>came </a:t>
            </a:r>
            <a:r>
              <a:rPr lang="en-US" dirty="0">
                <a:solidFill>
                  <a:srgbClr val="FF3300"/>
                </a:solidFill>
              </a:rPr>
              <a:t>in force on 1st of April </a:t>
            </a:r>
            <a:r>
              <a:rPr lang="en-US" dirty="0" smtClean="0">
                <a:solidFill>
                  <a:srgbClr val="FF3300"/>
                </a:solidFill>
              </a:rPr>
              <a:t>1955 with objective of controlling the advertisements of drugs in certain cases </a:t>
            </a:r>
            <a:r>
              <a:rPr lang="en-US" dirty="0" smtClean="0">
                <a:solidFill>
                  <a:srgbClr val="FF0000"/>
                </a:solidFill>
              </a:rPr>
              <a:t>and remedies that claim to have magical properties</a:t>
            </a:r>
            <a:r>
              <a:rPr lang="en-US" dirty="0" smtClean="0">
                <a:solidFill>
                  <a:srgbClr val="FF3300"/>
                </a:solidFill>
              </a:rPr>
              <a:t>.</a:t>
            </a:r>
            <a:endParaRPr lang="en-US" dirty="0" smtClean="0">
              <a:solidFill>
                <a:srgbClr val="FF3300"/>
              </a:solidFill>
            </a:endParaRPr>
          </a:p>
          <a:p>
            <a:pPr algn="just"/>
            <a:r>
              <a:rPr lang="en-US" dirty="0" smtClean="0">
                <a:solidFill>
                  <a:srgbClr val="0000FF"/>
                </a:solidFill>
              </a:rPr>
              <a:t>This Act was amended in 1963. </a:t>
            </a:r>
            <a:endParaRPr lang="en-US" dirty="0">
              <a:solidFill>
                <a:srgbClr val="0000FF"/>
              </a:solidFill>
            </a:endParaRPr>
          </a:p>
          <a:p>
            <a:pPr lvl="0" algn="just"/>
            <a:r>
              <a:rPr lang="en-US" dirty="0">
                <a:solidFill>
                  <a:srgbClr val="800000"/>
                </a:solidFill>
              </a:rPr>
              <a:t>This Act controls advertising of drugs in India. </a:t>
            </a:r>
            <a:endParaRPr lang="en-US" dirty="0">
              <a:solidFill>
                <a:srgbClr val="800000"/>
              </a:solidFill>
            </a:endParaRPr>
          </a:p>
          <a:p>
            <a:pPr algn="just"/>
            <a:endParaRPr lang="en-US" dirty="0">
              <a:solidFill>
                <a:srgbClr val="00206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FF0000"/>
                </a:solidFill>
              </a:rPr>
              <a:t>DEFINITION</a:t>
            </a:r>
            <a:br>
              <a:rPr lang="en-US" dirty="0" smtClean="0">
                <a:solidFill>
                  <a:srgbClr val="FF0000"/>
                </a:solidFill>
              </a:rPr>
            </a:br>
            <a:endParaRPr lang="en-US" dirty="0">
              <a:solidFill>
                <a:srgbClr val="FF0000"/>
              </a:solidFill>
            </a:endParaRPr>
          </a:p>
        </p:txBody>
      </p:sp>
      <p:sp>
        <p:nvSpPr>
          <p:cNvPr id="3" name="Content Placeholder 2"/>
          <p:cNvSpPr>
            <a:spLocks noGrp="1"/>
          </p:cNvSpPr>
          <p:nvPr>
            <p:ph idx="1"/>
          </p:nvPr>
        </p:nvSpPr>
        <p:spPr>
          <a:xfrm>
            <a:off x="457200" y="1143000"/>
            <a:ext cx="8229600" cy="4983163"/>
          </a:xfrm>
        </p:spPr>
        <p:txBody>
          <a:bodyPr>
            <a:normAutofit fontScale="85000" lnSpcReduction="10000"/>
          </a:bodyPr>
          <a:lstStyle/>
          <a:p>
            <a:pPr>
              <a:buFont typeface="Wingdings" panose="05000000000000000000" pitchFamily="2" charset="2"/>
              <a:buChar char="v"/>
            </a:pPr>
            <a:r>
              <a:rPr lang="en-US" b="1" i="1" dirty="0" smtClean="0">
                <a:solidFill>
                  <a:srgbClr val="002060"/>
                </a:solidFill>
              </a:rPr>
              <a:t>‘</a:t>
            </a:r>
            <a:r>
              <a:rPr lang="en-US" b="1" i="1" dirty="0">
                <a:solidFill>
                  <a:srgbClr val="002060"/>
                </a:solidFill>
              </a:rPr>
              <a:t>Drug’ </a:t>
            </a:r>
            <a:endParaRPr lang="en-US" dirty="0">
              <a:solidFill>
                <a:srgbClr val="002060"/>
              </a:solidFill>
            </a:endParaRPr>
          </a:p>
          <a:p>
            <a:pPr algn="just"/>
            <a:r>
              <a:rPr lang="en-US" dirty="0">
                <a:solidFill>
                  <a:srgbClr val="800000"/>
                </a:solidFill>
              </a:rPr>
              <a:t> </a:t>
            </a:r>
            <a:r>
              <a:rPr lang="en-US" dirty="0" smtClean="0">
                <a:solidFill>
                  <a:srgbClr val="800000"/>
                </a:solidFill>
              </a:rPr>
              <a:t>A </a:t>
            </a:r>
            <a:r>
              <a:rPr lang="en-US" dirty="0">
                <a:solidFill>
                  <a:srgbClr val="800000"/>
                </a:solidFill>
              </a:rPr>
              <a:t>medicine for the internal or external use of human beings or animals; </a:t>
            </a:r>
            <a:endParaRPr lang="en-US" dirty="0">
              <a:solidFill>
                <a:srgbClr val="800000"/>
              </a:solidFill>
            </a:endParaRPr>
          </a:p>
          <a:p>
            <a:pPr algn="just"/>
            <a:r>
              <a:rPr lang="en-US" dirty="0" smtClean="0">
                <a:solidFill>
                  <a:srgbClr val="FF00FF"/>
                </a:solidFill>
              </a:rPr>
              <a:t>Any </a:t>
            </a:r>
            <a:r>
              <a:rPr lang="en-US" dirty="0">
                <a:solidFill>
                  <a:srgbClr val="FF00FF"/>
                </a:solidFill>
              </a:rPr>
              <a:t>substance intended to be used for or in the diagnostic, cure, mitigation , treatment or prevention of disease in human beings or animals; </a:t>
            </a:r>
            <a:endParaRPr lang="en-US" dirty="0">
              <a:solidFill>
                <a:srgbClr val="FF00FF"/>
              </a:solidFill>
            </a:endParaRPr>
          </a:p>
          <a:p>
            <a:pPr algn="just"/>
            <a:r>
              <a:rPr lang="en-US" dirty="0" smtClean="0">
                <a:solidFill>
                  <a:srgbClr val="0070C0"/>
                </a:solidFill>
              </a:rPr>
              <a:t>Any </a:t>
            </a:r>
            <a:r>
              <a:rPr lang="en-US" dirty="0">
                <a:solidFill>
                  <a:srgbClr val="0070C0"/>
                </a:solidFill>
              </a:rPr>
              <a:t>article, other than food, intended to affect or influence in any way the structure or any organic function of the body of human beings or animals;</a:t>
            </a:r>
            <a:endParaRPr lang="en-US" dirty="0">
              <a:solidFill>
                <a:srgbClr val="0070C0"/>
              </a:solidFill>
            </a:endParaRPr>
          </a:p>
          <a:p>
            <a:pPr algn="just"/>
            <a:r>
              <a:rPr lang="en-US" dirty="0" smtClean="0">
                <a:solidFill>
                  <a:srgbClr val="7030A0"/>
                </a:solidFill>
              </a:rPr>
              <a:t>Any </a:t>
            </a:r>
            <a:r>
              <a:rPr lang="en-US" dirty="0">
                <a:solidFill>
                  <a:srgbClr val="7030A0"/>
                </a:solidFill>
              </a:rPr>
              <a:t>article intended for use as a component of any medicine, substance or article, referred to in sub-clauses (</a:t>
            </a:r>
            <a:r>
              <a:rPr lang="en-US" dirty="0" err="1">
                <a:solidFill>
                  <a:srgbClr val="7030A0"/>
                </a:solidFill>
              </a:rPr>
              <a:t>i</a:t>
            </a:r>
            <a:r>
              <a:rPr lang="en-US" dirty="0">
                <a:solidFill>
                  <a:srgbClr val="7030A0"/>
                </a:solidFill>
              </a:rPr>
              <a:t>), (</a:t>
            </a:r>
            <a:r>
              <a:rPr lang="en-US" dirty="0" err="1">
                <a:solidFill>
                  <a:srgbClr val="7030A0"/>
                </a:solidFill>
              </a:rPr>
              <a:t>i</a:t>
            </a:r>
            <a:r>
              <a:rPr lang="en-US" dirty="0">
                <a:solidFill>
                  <a:srgbClr val="7030A0"/>
                </a:solidFill>
              </a:rPr>
              <a:t>) and (iii); </a:t>
            </a:r>
            <a:endParaRPr lang="en-US" dirty="0">
              <a:solidFill>
                <a:srgbClr val="7030A0"/>
              </a:solidFill>
            </a:endParaRP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8762"/>
          </a:xfrm>
        </p:spPr>
        <p:txBody>
          <a:bodyPr>
            <a:normAutofit fontScale="90000"/>
          </a:bodyPr>
          <a:lstStyle/>
          <a:p>
            <a:r>
              <a:rPr lang="en-US" dirty="0" smtClean="0"/>
              <a:t>.</a:t>
            </a:r>
            <a:endParaRPr lang="en-US" dirty="0"/>
          </a:p>
        </p:txBody>
      </p:sp>
      <p:sp>
        <p:nvSpPr>
          <p:cNvPr id="3" name="Content Placeholder 2"/>
          <p:cNvSpPr>
            <a:spLocks noGrp="1"/>
          </p:cNvSpPr>
          <p:nvPr>
            <p:ph idx="1"/>
          </p:nvPr>
        </p:nvSpPr>
        <p:spPr>
          <a:xfrm>
            <a:off x="152400" y="304800"/>
            <a:ext cx="8763000" cy="6248400"/>
          </a:xfrm>
        </p:spPr>
        <p:txBody>
          <a:bodyPr>
            <a:normAutofit fontScale="92500" lnSpcReduction="10000"/>
          </a:bodyPr>
          <a:lstStyle/>
          <a:p>
            <a:pPr>
              <a:buFont typeface="Wingdings" panose="05000000000000000000" pitchFamily="2" charset="2"/>
              <a:buChar char="v"/>
            </a:pPr>
            <a:r>
              <a:rPr lang="en-US" b="1" i="1" dirty="0"/>
              <a:t> </a:t>
            </a:r>
            <a:r>
              <a:rPr lang="en-US" b="1" i="1" dirty="0">
                <a:solidFill>
                  <a:srgbClr val="FF0000"/>
                </a:solidFill>
              </a:rPr>
              <a:t>‘Magic remedy’</a:t>
            </a:r>
            <a:endParaRPr lang="en-US" dirty="0">
              <a:solidFill>
                <a:srgbClr val="FF0000"/>
              </a:solidFill>
            </a:endParaRPr>
          </a:p>
          <a:p>
            <a:pPr algn="just"/>
            <a:r>
              <a:rPr lang="en-US" dirty="0">
                <a:solidFill>
                  <a:srgbClr val="008000"/>
                </a:solidFill>
              </a:rPr>
              <a:t>A talisman, mantra, </a:t>
            </a:r>
            <a:r>
              <a:rPr lang="en-US" dirty="0" err="1">
                <a:solidFill>
                  <a:srgbClr val="008000"/>
                </a:solidFill>
              </a:rPr>
              <a:t>kavacha</a:t>
            </a:r>
            <a:r>
              <a:rPr lang="en-US" dirty="0">
                <a:solidFill>
                  <a:srgbClr val="008000"/>
                </a:solidFill>
              </a:rPr>
              <a:t> and any other charm of any kind which is alleged to possess miraculous powers for or in the diagnosis, cure, mitigation, treatment or prevention of any disease in human beings or animals or influencing in any way the structure or any organic function of the body of human beings or animals; </a:t>
            </a:r>
            <a:endParaRPr lang="en-US" dirty="0">
              <a:solidFill>
                <a:srgbClr val="008000"/>
              </a:solidFill>
            </a:endParaRPr>
          </a:p>
          <a:p>
            <a:pPr algn="just">
              <a:buFont typeface="Wingdings" panose="05000000000000000000" pitchFamily="2" charset="2"/>
              <a:buChar char="v"/>
            </a:pPr>
            <a:r>
              <a:rPr lang="en-US" b="1" i="1" dirty="0">
                <a:solidFill>
                  <a:srgbClr val="FF0000"/>
                </a:solidFill>
              </a:rPr>
              <a:t>‘Advertisement’ </a:t>
            </a:r>
            <a:endParaRPr lang="en-US" dirty="0">
              <a:solidFill>
                <a:srgbClr val="FF0000"/>
              </a:solidFill>
            </a:endParaRPr>
          </a:p>
          <a:p>
            <a:pPr algn="just"/>
            <a:r>
              <a:rPr lang="en-US" dirty="0">
                <a:solidFill>
                  <a:srgbClr val="002060"/>
                </a:solidFill>
              </a:rPr>
              <a:t>Advertisement’ includes any notice, circular, label, wrapper, or other document, and any announcement made orally or by any means of producing or transmitting light, sound or smoke.</a:t>
            </a:r>
            <a:endParaRPr lang="en-US" dirty="0">
              <a:solidFill>
                <a:srgbClr val="002060"/>
              </a:solidFill>
            </a:endParaRPr>
          </a:p>
          <a:p>
            <a:endParaRPr lang="en-US" dirty="0">
              <a:solidFill>
                <a:srgbClr val="00206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b="1" dirty="0" smtClean="0">
                <a:solidFill>
                  <a:srgbClr val="FF0000"/>
                </a:solidFill>
              </a:rPr>
              <a:t>PROHIBITION OF CERTAIN ADVERTISEMENT  </a:t>
            </a:r>
            <a:br>
              <a:rPr lang="en-US" dirty="0" smtClean="0"/>
            </a:br>
            <a:endParaRPr lang="en-US" dirty="0"/>
          </a:p>
        </p:txBody>
      </p:sp>
      <p:sp>
        <p:nvSpPr>
          <p:cNvPr id="3" name="Content Placeholder 2"/>
          <p:cNvSpPr>
            <a:spLocks noGrp="1"/>
          </p:cNvSpPr>
          <p:nvPr>
            <p:ph idx="1"/>
          </p:nvPr>
        </p:nvSpPr>
        <p:spPr>
          <a:xfrm>
            <a:off x="228600" y="914400"/>
            <a:ext cx="8686800" cy="5715000"/>
          </a:xfrm>
        </p:spPr>
        <p:txBody>
          <a:bodyPr>
            <a:normAutofit fontScale="92500" lnSpcReduction="20000"/>
          </a:bodyPr>
          <a:lstStyle/>
          <a:p>
            <a:pPr marL="514350" indent="-514350" algn="just">
              <a:buFont typeface="+mj-lt"/>
              <a:buAutoNum type="arabicPeriod"/>
            </a:pPr>
            <a:r>
              <a:rPr lang="en-US" dirty="0" smtClean="0">
                <a:solidFill>
                  <a:srgbClr val="002060"/>
                </a:solidFill>
              </a:rPr>
              <a:t> No </a:t>
            </a:r>
            <a:r>
              <a:rPr lang="en-US" dirty="0">
                <a:solidFill>
                  <a:srgbClr val="002060"/>
                </a:solidFill>
              </a:rPr>
              <a:t>person shall take part in the publication of any advertisement referring to any drug in terms which suggest or are calculated to lead to the use of that drug for: </a:t>
            </a:r>
            <a:endParaRPr lang="en-US" dirty="0">
              <a:solidFill>
                <a:srgbClr val="002060"/>
              </a:solidFill>
            </a:endParaRPr>
          </a:p>
          <a:p>
            <a:pPr algn="just">
              <a:buNone/>
            </a:pPr>
            <a:r>
              <a:rPr lang="en-US" dirty="0" err="1"/>
              <a:t>i</a:t>
            </a:r>
            <a:r>
              <a:rPr lang="en-US" dirty="0"/>
              <a:t>) </a:t>
            </a:r>
            <a:r>
              <a:rPr lang="en-US" dirty="0">
                <a:solidFill>
                  <a:srgbClr val="0000FF"/>
                </a:solidFill>
              </a:rPr>
              <a:t>the procurement of miscarriage in women or prevention of conception in women; or</a:t>
            </a:r>
            <a:endParaRPr lang="en-US" dirty="0">
              <a:solidFill>
                <a:srgbClr val="0000FF"/>
              </a:solidFill>
            </a:endParaRPr>
          </a:p>
          <a:p>
            <a:pPr algn="just">
              <a:buNone/>
            </a:pPr>
            <a:r>
              <a:rPr lang="en-US" dirty="0"/>
              <a:t>ii) </a:t>
            </a:r>
            <a:r>
              <a:rPr lang="en-US" dirty="0">
                <a:solidFill>
                  <a:srgbClr val="800000"/>
                </a:solidFill>
              </a:rPr>
              <a:t>the maintenance or improvement of the capacity of human beings for sexual pleasure; or </a:t>
            </a:r>
            <a:endParaRPr lang="en-US" dirty="0">
              <a:solidFill>
                <a:srgbClr val="800000"/>
              </a:solidFill>
            </a:endParaRPr>
          </a:p>
          <a:p>
            <a:pPr algn="just">
              <a:buNone/>
            </a:pPr>
            <a:r>
              <a:rPr lang="en-US" dirty="0"/>
              <a:t>iii) </a:t>
            </a:r>
            <a:r>
              <a:rPr lang="en-US" dirty="0">
                <a:solidFill>
                  <a:srgbClr val="FF3300"/>
                </a:solidFill>
              </a:rPr>
              <a:t>the correction of menstrual disorder in women; or </a:t>
            </a:r>
            <a:endParaRPr lang="en-US" dirty="0">
              <a:solidFill>
                <a:srgbClr val="FF3300"/>
              </a:solidFill>
            </a:endParaRPr>
          </a:p>
          <a:p>
            <a:pPr algn="just">
              <a:buNone/>
            </a:pPr>
            <a:r>
              <a:rPr lang="en-US" dirty="0"/>
              <a:t>iv) </a:t>
            </a:r>
            <a:r>
              <a:rPr lang="en-US" dirty="0">
                <a:solidFill>
                  <a:srgbClr val="FF00FF"/>
                </a:solidFill>
              </a:rPr>
              <a:t>the diagnosis, cure, mitigation, treatment or prevention of any disease, disorder or condition specified in the Schedule J, or any other disease, disorder or condition which may be specified in the rules made under this Act.</a:t>
            </a:r>
            <a:endParaRPr lang="en-US" dirty="0">
              <a:solidFill>
                <a:srgbClr val="FF00FF"/>
              </a:solidFill>
            </a:endParaRPr>
          </a:p>
          <a:p>
            <a:pPr algn="just">
              <a:buNone/>
            </a:pP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686800" cy="304800"/>
          </a:xfrm>
        </p:spPr>
        <p:txBody>
          <a:bodyPr>
            <a:normAutofit fontScale="90000"/>
          </a:bodyPr>
          <a:lstStyle/>
          <a:p>
            <a:r>
              <a:rPr lang="en-US" sz="2600" dirty="0" smtClean="0">
                <a:solidFill>
                  <a:schemeClr val="accent6">
                    <a:lumMod val="50000"/>
                  </a:schemeClr>
                </a:solidFill>
              </a:rPr>
              <a:t>.</a:t>
            </a:r>
            <a:endParaRPr lang="en-US" sz="2600" dirty="0">
              <a:solidFill>
                <a:schemeClr val="accent6">
                  <a:lumMod val="50000"/>
                </a:schemeClr>
              </a:solidFill>
            </a:endParaRPr>
          </a:p>
        </p:txBody>
      </p:sp>
      <p:sp>
        <p:nvSpPr>
          <p:cNvPr id="3" name="Content Placeholder 2"/>
          <p:cNvSpPr>
            <a:spLocks noGrp="1"/>
          </p:cNvSpPr>
          <p:nvPr>
            <p:ph idx="1"/>
          </p:nvPr>
        </p:nvSpPr>
        <p:spPr>
          <a:xfrm>
            <a:off x="457200" y="304800"/>
            <a:ext cx="8229600" cy="5821363"/>
          </a:xfrm>
        </p:spPr>
        <p:txBody>
          <a:bodyPr>
            <a:normAutofit/>
          </a:bodyPr>
          <a:lstStyle/>
          <a:p>
            <a:pPr marL="514350" indent="-514350" algn="just">
              <a:buNone/>
            </a:pPr>
            <a:r>
              <a:rPr lang="en-US" dirty="0" smtClean="0">
                <a:solidFill>
                  <a:srgbClr val="002060"/>
                </a:solidFill>
              </a:rPr>
              <a:t>2. No person shall take any part in the publication of any advertisement relating to a drug if the advertisement contains any matter which:</a:t>
            </a:r>
            <a:endParaRPr lang="en-US" dirty="0">
              <a:solidFill>
                <a:srgbClr val="002060"/>
              </a:solidFill>
            </a:endParaRPr>
          </a:p>
          <a:p>
            <a:pPr algn="just">
              <a:buNone/>
            </a:pPr>
            <a:r>
              <a:rPr lang="en-US" dirty="0" err="1"/>
              <a:t>i</a:t>
            </a:r>
            <a:r>
              <a:rPr lang="en-US" dirty="0"/>
              <a:t>) </a:t>
            </a:r>
            <a:r>
              <a:rPr lang="en-US" dirty="0">
                <a:solidFill>
                  <a:srgbClr val="00FF00"/>
                </a:solidFill>
              </a:rPr>
              <a:t>directly or indirectly gives a false impression regarding the true character of the drug; or</a:t>
            </a:r>
            <a:endParaRPr lang="en-US" dirty="0">
              <a:solidFill>
                <a:srgbClr val="00FF00"/>
              </a:solidFill>
            </a:endParaRPr>
          </a:p>
          <a:p>
            <a:pPr algn="just">
              <a:buNone/>
            </a:pPr>
            <a:r>
              <a:rPr lang="en-US" dirty="0"/>
              <a:t>ii) </a:t>
            </a:r>
            <a:r>
              <a:rPr lang="en-US" dirty="0">
                <a:solidFill>
                  <a:srgbClr val="FF3300"/>
                </a:solidFill>
              </a:rPr>
              <a:t>makes a false claim for the drug; or</a:t>
            </a:r>
            <a:endParaRPr lang="en-US" dirty="0">
              <a:solidFill>
                <a:srgbClr val="FF3300"/>
              </a:solidFill>
            </a:endParaRPr>
          </a:p>
          <a:p>
            <a:pPr algn="just">
              <a:buNone/>
            </a:pPr>
            <a:r>
              <a:rPr lang="en-US" dirty="0"/>
              <a:t>iii) </a:t>
            </a:r>
            <a:r>
              <a:rPr lang="en-US" dirty="0" smtClean="0"/>
              <a:t>is</a:t>
            </a:r>
            <a:r>
              <a:rPr lang="en-US" dirty="0" smtClean="0">
                <a:solidFill>
                  <a:srgbClr val="800000"/>
                </a:solidFill>
              </a:rPr>
              <a:t> </a:t>
            </a:r>
            <a:r>
              <a:rPr lang="en-US" dirty="0">
                <a:solidFill>
                  <a:srgbClr val="800000"/>
                </a:solidFill>
              </a:rPr>
              <a:t>otherwise false or misleading in any material particular</a:t>
            </a:r>
            <a:endParaRPr lang="en-US" dirty="0">
              <a:solidFill>
                <a:srgbClr val="800000"/>
              </a:solidFill>
            </a:endParaRP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34962"/>
          </a:xfrm>
        </p:spPr>
        <p:txBody>
          <a:bodyPr>
            <a:normAutofit fontScale="90000"/>
          </a:bodyPr>
          <a:lstStyle/>
          <a:p>
            <a:r>
              <a:rPr lang="en-US" dirty="0" smtClean="0"/>
              <a:t>.</a:t>
            </a:r>
            <a:endParaRPr lang="en-US" dirty="0"/>
          </a:p>
        </p:txBody>
      </p:sp>
      <p:sp>
        <p:nvSpPr>
          <p:cNvPr id="3" name="Content Placeholder 2"/>
          <p:cNvSpPr>
            <a:spLocks noGrp="1"/>
          </p:cNvSpPr>
          <p:nvPr>
            <p:ph idx="1"/>
          </p:nvPr>
        </p:nvSpPr>
        <p:spPr>
          <a:xfrm>
            <a:off x="228600" y="304800"/>
            <a:ext cx="8763000" cy="6324600"/>
          </a:xfrm>
        </p:spPr>
        <p:txBody>
          <a:bodyPr>
            <a:normAutofit/>
          </a:bodyPr>
          <a:lstStyle/>
          <a:p>
            <a:pPr algn="just">
              <a:buNone/>
            </a:pPr>
            <a:r>
              <a:rPr lang="en-US" dirty="0" smtClean="0">
                <a:solidFill>
                  <a:srgbClr val="008000"/>
                </a:solidFill>
              </a:rPr>
              <a:t> 3. No </a:t>
            </a:r>
            <a:r>
              <a:rPr lang="en-US" dirty="0">
                <a:solidFill>
                  <a:srgbClr val="008000"/>
                </a:solidFill>
              </a:rPr>
              <a:t>person carrying on or purporting to carry on the profession of administering magic remedies shall take any part in the publication of any advertisement referring to any magic remedy which directly or indirectly claims to be efficacious for any of the purpose specified in </a:t>
            </a:r>
            <a:r>
              <a:rPr lang="en-US" dirty="0" smtClean="0">
                <a:solidFill>
                  <a:srgbClr val="008000"/>
                </a:solidFill>
              </a:rPr>
              <a:t>(1) above </a:t>
            </a:r>
            <a:endParaRPr lang="en-US" dirty="0">
              <a:solidFill>
                <a:srgbClr val="008000"/>
              </a:solidFill>
            </a:endParaRPr>
          </a:p>
          <a:p>
            <a:pPr algn="just"/>
            <a:r>
              <a:rPr lang="en-US" dirty="0" smtClean="0">
                <a:solidFill>
                  <a:srgbClr val="FF3300"/>
                </a:solidFill>
              </a:rPr>
              <a:t>Import and </a:t>
            </a:r>
            <a:r>
              <a:rPr lang="en-US" dirty="0">
                <a:solidFill>
                  <a:srgbClr val="FF3300"/>
                </a:solidFill>
              </a:rPr>
              <a:t>export </a:t>
            </a:r>
            <a:r>
              <a:rPr lang="en-US" dirty="0" smtClean="0">
                <a:solidFill>
                  <a:srgbClr val="FF3300"/>
                </a:solidFill>
              </a:rPr>
              <a:t>of all the above advertisement is prohibited.</a:t>
            </a:r>
            <a:endParaRPr lang="en-US" dirty="0">
              <a:solidFill>
                <a:srgbClr val="FF3300"/>
              </a:solidFill>
            </a:endParaRPr>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solidFill>
                  <a:srgbClr val="FF0000"/>
                </a:solidFill>
              </a:rPr>
              <a:t>CLASSES OF EXEMPTED ADVERTISEMENT</a:t>
            </a:r>
            <a:br>
              <a:rPr lang="en-US" sz="3600" dirty="0" smtClean="0">
                <a:solidFill>
                  <a:srgbClr val="FF0000"/>
                </a:solidFill>
              </a:rPr>
            </a:br>
            <a:endParaRPr lang="en-US" sz="3600" dirty="0">
              <a:solidFill>
                <a:srgbClr val="FF0000"/>
              </a:solidFill>
            </a:endParaRPr>
          </a:p>
        </p:txBody>
      </p:sp>
      <p:sp>
        <p:nvSpPr>
          <p:cNvPr id="3" name="Content Placeholder 2"/>
          <p:cNvSpPr>
            <a:spLocks noGrp="1"/>
          </p:cNvSpPr>
          <p:nvPr>
            <p:ph idx="1"/>
          </p:nvPr>
        </p:nvSpPr>
        <p:spPr>
          <a:xfrm>
            <a:off x="152400" y="914400"/>
            <a:ext cx="8763000" cy="5791200"/>
          </a:xfrm>
        </p:spPr>
        <p:txBody>
          <a:bodyPr>
            <a:normAutofit fontScale="85000" lnSpcReduction="20000"/>
          </a:bodyPr>
          <a:lstStyle/>
          <a:p>
            <a:pPr>
              <a:buFont typeface="Wingdings" panose="05000000000000000000" pitchFamily="2" charset="2"/>
              <a:buChar char="v"/>
            </a:pPr>
            <a:r>
              <a:rPr lang="en-US" dirty="0" smtClean="0">
                <a:solidFill>
                  <a:srgbClr val="FFC000"/>
                </a:solidFill>
              </a:rPr>
              <a:t>The </a:t>
            </a:r>
            <a:r>
              <a:rPr lang="en-US" dirty="0">
                <a:solidFill>
                  <a:srgbClr val="FFC000"/>
                </a:solidFill>
              </a:rPr>
              <a:t>following classes of advertisement are not prohibited under this act: </a:t>
            </a:r>
            <a:endParaRPr lang="en-US" dirty="0">
              <a:solidFill>
                <a:srgbClr val="FFC000"/>
              </a:solidFill>
            </a:endParaRPr>
          </a:p>
          <a:p>
            <a:pPr lvl="0" algn="just"/>
            <a:r>
              <a:rPr lang="en-US" sz="3600" dirty="0">
                <a:solidFill>
                  <a:srgbClr val="008000"/>
                </a:solidFill>
              </a:rPr>
              <a:t>Any sign board or notice displayed by a registered medical practitioner on his premises indicating that treatment for any disease, disorder or condition </a:t>
            </a:r>
            <a:r>
              <a:rPr lang="en-US" sz="3600" dirty="0" smtClean="0">
                <a:solidFill>
                  <a:srgbClr val="008000"/>
                </a:solidFill>
              </a:rPr>
              <a:t>is </a:t>
            </a:r>
            <a:r>
              <a:rPr lang="en-US" sz="3600" dirty="0">
                <a:solidFill>
                  <a:srgbClr val="008000"/>
                </a:solidFill>
              </a:rPr>
              <a:t>undertaken </a:t>
            </a:r>
            <a:r>
              <a:rPr lang="en-US" sz="3600" dirty="0" smtClean="0">
                <a:solidFill>
                  <a:srgbClr val="008000"/>
                </a:solidFill>
              </a:rPr>
              <a:t>relating to which advertisement otherwise are prohibited; </a:t>
            </a:r>
            <a:r>
              <a:rPr lang="en-US" sz="3600" dirty="0">
                <a:solidFill>
                  <a:srgbClr val="008000"/>
                </a:solidFill>
              </a:rPr>
              <a:t>or</a:t>
            </a:r>
            <a:endParaRPr lang="en-US" sz="3600" dirty="0">
              <a:solidFill>
                <a:srgbClr val="008000"/>
              </a:solidFill>
            </a:endParaRPr>
          </a:p>
          <a:p>
            <a:pPr lvl="0" algn="just"/>
            <a:r>
              <a:rPr lang="en-US" sz="3600" dirty="0">
                <a:solidFill>
                  <a:srgbClr val="800000"/>
                </a:solidFill>
              </a:rPr>
              <a:t>Any advertisement relating to a drug which is sent confidentially in prescribed manner to Registered Medical Practitioner.</a:t>
            </a:r>
            <a:endParaRPr lang="en-US" sz="3600" dirty="0">
              <a:solidFill>
                <a:srgbClr val="800000"/>
              </a:solidFill>
            </a:endParaRPr>
          </a:p>
          <a:p>
            <a:pPr lvl="0" algn="just"/>
            <a:r>
              <a:rPr lang="en-US" sz="3600" dirty="0">
                <a:solidFill>
                  <a:srgbClr val="0000FF"/>
                </a:solidFill>
              </a:rPr>
              <a:t>Advertisement includes any book or treatise (a written or printed composition) dealing with any matter relating to the diseases</a:t>
            </a:r>
            <a:r>
              <a:rPr lang="en-US" sz="3600" dirty="0"/>
              <a:t>.</a:t>
            </a:r>
            <a:endParaRPr lang="en-US" sz="3600" dirty="0"/>
          </a:p>
          <a:p>
            <a:pPr algn="just"/>
            <a:endParaRPr lang="en-US" sz="36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58762"/>
          </a:xfrm>
        </p:spPr>
        <p:txBody>
          <a:bodyPr>
            <a:normAutofit fontScale="90000"/>
          </a:bodyPr>
          <a:lstStyle/>
          <a:p>
            <a:r>
              <a:rPr lang="en-US" dirty="0" smtClean="0"/>
              <a:t>.</a:t>
            </a:r>
            <a:endParaRPr lang="en-US" dirty="0"/>
          </a:p>
        </p:txBody>
      </p:sp>
      <p:sp>
        <p:nvSpPr>
          <p:cNvPr id="3" name="Content Placeholder 2"/>
          <p:cNvSpPr>
            <a:spLocks noGrp="1"/>
          </p:cNvSpPr>
          <p:nvPr>
            <p:ph idx="1"/>
          </p:nvPr>
        </p:nvSpPr>
        <p:spPr>
          <a:xfrm>
            <a:off x="152400" y="228600"/>
            <a:ext cx="8839200" cy="5897563"/>
          </a:xfrm>
        </p:spPr>
        <p:txBody>
          <a:bodyPr>
            <a:noAutofit/>
          </a:bodyPr>
          <a:lstStyle/>
          <a:p>
            <a:pPr lvl="0"/>
            <a:endParaRPr lang="en-US" sz="2300" dirty="0" smtClean="0"/>
          </a:p>
          <a:p>
            <a:pPr algn="just"/>
            <a:r>
              <a:rPr lang="en-US" sz="2800" dirty="0" smtClean="0">
                <a:solidFill>
                  <a:srgbClr val="0070C0"/>
                </a:solidFill>
              </a:rPr>
              <a:t>Any advertisement relating to a drug printed or published by any person with the previous sanction of the Government granted prior to the commencement of the Drugs and magic Remedies (Objectionable Advertisement) Amendment Act, 1963 (42 of 1963).</a:t>
            </a:r>
            <a:endParaRPr lang="en-US" sz="2800" dirty="0" smtClean="0">
              <a:solidFill>
                <a:srgbClr val="0070C0"/>
              </a:solidFill>
            </a:endParaRPr>
          </a:p>
          <a:p>
            <a:pPr lvl="0" algn="just"/>
            <a:r>
              <a:rPr lang="en-US" sz="2800" dirty="0" smtClean="0">
                <a:solidFill>
                  <a:srgbClr val="00FF00"/>
                </a:solidFill>
              </a:rPr>
              <a:t>Advertisement </a:t>
            </a:r>
            <a:r>
              <a:rPr lang="en-US" sz="2800" dirty="0">
                <a:solidFill>
                  <a:srgbClr val="00FF00"/>
                </a:solidFill>
              </a:rPr>
              <a:t>relating to the drugs which comply with the required conditions as follows:  </a:t>
            </a:r>
            <a:endParaRPr lang="en-US" sz="2800" dirty="0">
              <a:solidFill>
                <a:srgbClr val="00FF00"/>
              </a:solidFill>
            </a:endParaRPr>
          </a:p>
          <a:p>
            <a:pPr algn="just">
              <a:buNone/>
            </a:pPr>
            <a:r>
              <a:rPr lang="en-US" sz="2800" dirty="0" err="1"/>
              <a:t>i</a:t>
            </a:r>
            <a:r>
              <a:rPr lang="en-US" sz="2800" dirty="0"/>
              <a:t>) </a:t>
            </a:r>
            <a:r>
              <a:rPr lang="en-US" sz="2800" dirty="0">
                <a:solidFill>
                  <a:srgbClr val="800000"/>
                </a:solidFill>
              </a:rPr>
              <a:t>Leaflets or literature along with packing’s of drug; or Advertisements of drugs in medicinal, pharmaceutical, scientific and technical journals. </a:t>
            </a:r>
            <a:endParaRPr lang="en-US" sz="2800" dirty="0">
              <a:solidFill>
                <a:srgbClr val="800000"/>
              </a:solidFill>
            </a:endParaRPr>
          </a:p>
          <a:p>
            <a:pPr algn="just">
              <a:buNone/>
            </a:pPr>
            <a:r>
              <a:rPr lang="en-US" sz="2800" dirty="0"/>
              <a:t>ii</a:t>
            </a:r>
            <a:r>
              <a:rPr lang="en-US" sz="2800" dirty="0">
                <a:solidFill>
                  <a:srgbClr val="FF3300"/>
                </a:solidFill>
              </a:rPr>
              <a:t>) Therapeutic index or price list published by licensed manufacturer, importer, or distributor of drug; or Medical literature distributed by Medical representatives. </a:t>
            </a:r>
            <a:endParaRPr lang="en-US" sz="2800" dirty="0">
              <a:solidFill>
                <a:srgbClr val="FF3300"/>
              </a:solidFill>
            </a:endParaRPr>
          </a:p>
          <a:p>
            <a:pPr algn="just"/>
            <a:endParaRPr lang="en-US" sz="28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5415</Words>
  <Application>WPS Presentation</Application>
  <PresentationFormat>On-screen Show (4:3)</PresentationFormat>
  <Paragraphs>89</Paragraphs>
  <Slides>12</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12</vt:i4>
      </vt:variant>
    </vt:vector>
  </HeadingPairs>
  <TitlesOfParts>
    <vt:vector size="20" baseType="lpstr">
      <vt:lpstr>Arial</vt:lpstr>
      <vt:lpstr>SimSun</vt:lpstr>
      <vt:lpstr>Wingdings</vt:lpstr>
      <vt:lpstr>Times New Roman</vt:lpstr>
      <vt:lpstr>Calibri</vt:lpstr>
      <vt:lpstr>Microsoft YaHei</vt:lpstr>
      <vt:lpstr>Arial Unicode MS</vt:lpstr>
      <vt:lpstr>Office Theme</vt:lpstr>
      <vt:lpstr> The Drugs and Magic Remedies (Objectionable Advertisements) Act, 1954 </vt:lpstr>
      <vt:lpstr>INTRODUCTION </vt:lpstr>
      <vt:lpstr>DEFINITION </vt:lpstr>
      <vt:lpstr>.</vt:lpstr>
      <vt:lpstr>PROHIBITION OF CERTAIN ADVERTISEMENT   </vt:lpstr>
      <vt:lpstr>.</vt:lpstr>
      <vt:lpstr>.</vt:lpstr>
      <vt:lpstr>CLASSES OF EXEMPTED ADVERTISEMENT </vt:lpstr>
      <vt:lpstr>.</vt:lpstr>
      <vt:lpstr>.</vt:lpstr>
      <vt:lpstr>OFFENCES AND PENALTY </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Drugs and Magic Remedies (Objectionable Advertisements) Act, 1954</dc:title>
  <dc:creator>A</dc:creator>
  <cp:lastModifiedBy>USER</cp:lastModifiedBy>
  <cp:revision>12</cp:revision>
  <dcterms:created xsi:type="dcterms:W3CDTF">2020-08-08T08:05:00Z</dcterms:created>
  <dcterms:modified xsi:type="dcterms:W3CDTF">2024-10-28T09:40:54Z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8B4FF36A426845D2B06B951BD577BD09_12</vt:lpwstr>
  </property>
  <property fmtid="{D5CDD505-2E9C-101B-9397-08002B2CF9AE}" pid="3" name="KSOProductBuildVer">
    <vt:lpwstr>1033-12.2.0.18607</vt:lpwstr>
  </property>
</Properties>
</file>