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83" r:id="rId6"/>
    <p:sldId id="263" r:id="rId7"/>
    <p:sldId id="264" r:id="rId8"/>
    <p:sldId id="265" r:id="rId9"/>
    <p:sldId id="266" r:id="rId10"/>
    <p:sldId id="267" r:id="rId11"/>
    <p:sldId id="282" r:id="rId12"/>
    <p:sldId id="268" r:id="rId13"/>
    <p:sldId id="269" r:id="rId14"/>
    <p:sldId id="280" r:id="rId15"/>
    <p:sldId id="270" r:id="rId16"/>
    <p:sldId id="276" r:id="rId17"/>
    <p:sldId id="271" r:id="rId18"/>
    <p:sldId id="272" r:id="rId19"/>
    <p:sldId id="281" r:id="rId20"/>
    <p:sldId id="273" r:id="rId21"/>
    <p:sldId id="274" r:id="rId22"/>
    <p:sldId id="275" r:id="rId23"/>
    <p:sldId id="277" r:id="rId24"/>
    <p:sldId id="278"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4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192503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424337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29031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3748714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9039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552221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2548132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89043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427087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BC7383-82CF-4B2C-9243-DC776FB7D3CC}" type="datetimeFigureOut">
              <a:rPr lang="en-IN" smtClean="0"/>
              <a:t>03-04-2024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189127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BC7383-82CF-4B2C-9243-DC776FB7D3CC}" type="datetimeFigureOut">
              <a:rPr lang="en-IN" smtClean="0"/>
              <a:t>03-04-2024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4083960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BC7383-82CF-4B2C-9243-DC776FB7D3CC}" type="datetimeFigureOut">
              <a:rPr lang="en-IN" smtClean="0"/>
              <a:t>03-04-2024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2076924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BC7383-82CF-4B2C-9243-DC776FB7D3CC}" type="datetimeFigureOut">
              <a:rPr lang="en-IN" smtClean="0"/>
              <a:t>03-04-2024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110811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C7383-82CF-4B2C-9243-DC776FB7D3CC}" type="datetimeFigureOut">
              <a:rPr lang="en-IN" smtClean="0"/>
              <a:t>03-04-2024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358622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BC7383-82CF-4B2C-9243-DC776FB7D3CC}" type="datetimeFigureOut">
              <a:rPr lang="en-IN" smtClean="0"/>
              <a:t>03-04-2024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4236477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BC7383-82CF-4B2C-9243-DC776FB7D3CC}" type="datetimeFigureOut">
              <a:rPr lang="en-IN" smtClean="0"/>
              <a:t>03-04-2024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10A183-02BB-40B1-B50A-D56859E68E50}" type="slidenum">
              <a:rPr lang="en-IN" smtClean="0"/>
              <a:t>‹#›</a:t>
            </a:fld>
            <a:endParaRPr lang="en-IN"/>
          </a:p>
        </p:txBody>
      </p:sp>
    </p:spTree>
    <p:extLst>
      <p:ext uri="{BB962C8B-B14F-4D97-AF65-F5344CB8AC3E}">
        <p14:creationId xmlns:p14="http://schemas.microsoft.com/office/powerpoint/2010/main" val="2566353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BC7383-82CF-4B2C-9243-DC776FB7D3CC}" type="datetimeFigureOut">
              <a:rPr lang="en-IN" smtClean="0"/>
              <a:t>03-04-2024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810A183-02BB-40B1-B50A-D56859E68E50}" type="slidenum">
              <a:rPr lang="en-IN" smtClean="0"/>
              <a:t>‹#›</a:t>
            </a:fld>
            <a:endParaRPr lang="en-IN"/>
          </a:p>
        </p:txBody>
      </p:sp>
    </p:spTree>
    <p:extLst>
      <p:ext uri="{BB962C8B-B14F-4D97-AF65-F5344CB8AC3E}">
        <p14:creationId xmlns:p14="http://schemas.microsoft.com/office/powerpoint/2010/main" val="2337367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49659"/>
            <a:ext cx="9144000" cy="2387600"/>
          </a:xfrm>
        </p:spPr>
        <p:txBody>
          <a:bodyPr>
            <a:normAutofit/>
          </a:bodyPr>
          <a:lstStyle/>
          <a:p>
            <a:r>
              <a:rPr lang="en-IN" dirty="0">
                <a:latin typeface="+mn-lt"/>
              </a:rPr>
              <a:t>RADIO PHARMACEUTICALS  Handling and packaging </a:t>
            </a:r>
          </a:p>
        </p:txBody>
      </p:sp>
      <p:sp>
        <p:nvSpPr>
          <p:cNvPr id="3" name="Subtitle 2"/>
          <p:cNvSpPr>
            <a:spLocks noGrp="1"/>
          </p:cNvSpPr>
          <p:nvPr>
            <p:ph type="subTitle" idx="1"/>
          </p:nvPr>
        </p:nvSpPr>
        <p:spPr>
          <a:xfrm>
            <a:off x="1524000" y="3629334"/>
            <a:ext cx="9144000" cy="1655762"/>
          </a:xfrm>
        </p:spPr>
        <p:txBody>
          <a:bodyPr/>
          <a:lstStyle/>
          <a:p>
            <a:r>
              <a:rPr lang="en-US" dirty="0"/>
              <a:t>SANJAY SREEKUMAR</a:t>
            </a:r>
          </a:p>
          <a:p>
            <a:r>
              <a:rPr lang="en-US" dirty="0"/>
              <a:t>ASSISTANT PROFESSOR</a:t>
            </a:r>
          </a:p>
          <a:p>
            <a:r>
              <a:rPr lang="en-US" dirty="0"/>
              <a:t>DEVAKI AMMA MEMORIAL COLLEGE OF PHARMACY</a:t>
            </a:r>
            <a:endParaRPr lang="en-IN" dirty="0"/>
          </a:p>
        </p:txBody>
      </p:sp>
    </p:spTree>
    <p:extLst>
      <p:ext uri="{BB962C8B-B14F-4D97-AF65-F5344CB8AC3E}">
        <p14:creationId xmlns:p14="http://schemas.microsoft.com/office/powerpoint/2010/main" val="2506017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PRECAUTIONS</a:t>
            </a:r>
            <a:endParaRPr lang="en-IN" dirty="0"/>
          </a:p>
        </p:txBody>
      </p:sp>
      <p:sp>
        <p:nvSpPr>
          <p:cNvPr id="3" name="Content Placeholder 2"/>
          <p:cNvSpPr>
            <a:spLocks noGrp="1"/>
          </p:cNvSpPr>
          <p:nvPr>
            <p:ph idx="1"/>
          </p:nvPr>
        </p:nvSpPr>
        <p:spPr>
          <a:xfrm>
            <a:off x="445322" y="1614679"/>
            <a:ext cx="8596668" cy="3880773"/>
          </a:xfrm>
        </p:spPr>
        <p:txBody>
          <a:bodyPr>
            <a:noAutofit/>
          </a:bodyPr>
          <a:lstStyle/>
          <a:p>
            <a:pPr marL="0" indent="0">
              <a:buNone/>
            </a:pPr>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  A radioisotope administration  sheet is placed in the medical record  by the isotope administrator  at the time of treatment  and is to remain there permanently</a:t>
            </a:r>
          </a:p>
          <a:p>
            <a:r>
              <a:rPr lang="en-US" sz="2800" dirty="0">
                <a:latin typeface="Calibri" panose="020F0502020204030204" pitchFamily="34" charset="0"/>
                <a:cs typeface="Calibri" panose="020F0502020204030204" pitchFamily="34" charset="0"/>
              </a:rPr>
              <a:t> An isotope  sign at the entrance of the room or unit  by the administrator </a:t>
            </a:r>
          </a:p>
          <a:p>
            <a:r>
              <a:rPr lang="en-US" sz="2800" dirty="0">
                <a:latin typeface="Calibri" panose="020F0502020204030204" pitchFamily="34" charset="0"/>
                <a:cs typeface="Calibri" panose="020F0502020204030204" pitchFamily="34" charset="0"/>
              </a:rPr>
              <a:t>  The isotope administrator will provide a substitute  who may be contacted in case the administrator is not readily present </a:t>
            </a:r>
          </a:p>
          <a:p>
            <a:pPr marL="0" indent="0">
              <a:buNone/>
            </a:pPr>
            <a:endParaRPr lang="en-IN"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0485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800" dirty="0">
                <a:solidFill>
                  <a:srgbClr val="FF0000"/>
                </a:solidFill>
              </a:rPr>
              <a:t>Care for the patient</a:t>
            </a:r>
          </a:p>
          <a:p>
            <a:r>
              <a:rPr lang="en-US" sz="2800" dirty="0"/>
              <a:t>One nurse for one patient</a:t>
            </a:r>
          </a:p>
          <a:p>
            <a:r>
              <a:rPr lang="en-US" sz="2800" dirty="0"/>
              <a:t>Excreta utensils marked with radio active sign</a:t>
            </a:r>
          </a:p>
          <a:p>
            <a:r>
              <a:rPr lang="en-US" sz="2800" dirty="0"/>
              <a:t>Draining wound should be notified</a:t>
            </a:r>
          </a:p>
          <a:p>
            <a:r>
              <a:rPr lang="en-US" sz="2800" dirty="0"/>
              <a:t>Anything solid with body discharge should  retained in plastic bag and dispose</a:t>
            </a:r>
          </a:p>
          <a:p>
            <a:r>
              <a:rPr lang="en-US" sz="2800" dirty="0"/>
              <a:t>No visitors for first two weeks</a:t>
            </a:r>
            <a:endParaRPr lang="en-IN" sz="2800" dirty="0"/>
          </a:p>
        </p:txBody>
      </p:sp>
    </p:spTree>
    <p:extLst>
      <p:ext uri="{BB962C8B-B14F-4D97-AF65-F5344CB8AC3E}">
        <p14:creationId xmlns:p14="http://schemas.microsoft.com/office/powerpoint/2010/main" val="2047554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NUCLEAR PHARMACY</a:t>
            </a:r>
            <a:endParaRPr lang="en-IN" dirty="0"/>
          </a:p>
        </p:txBody>
      </p:sp>
      <p:sp>
        <p:nvSpPr>
          <p:cNvPr id="3" name="Content Placeholder 2"/>
          <p:cNvSpPr>
            <a:spLocks noGrp="1"/>
          </p:cNvSpPr>
          <p:nvPr>
            <p:ph idx="1"/>
          </p:nvPr>
        </p:nvSpPr>
        <p:spPr/>
        <p:txBody>
          <a:bodyPr>
            <a:normAutofit fontScale="92500"/>
          </a:bodyPr>
          <a:lstStyle/>
          <a:p>
            <a:pPr marL="0" indent="0">
              <a:buNone/>
            </a:pPr>
            <a:r>
              <a:rPr lang="en-US" sz="2800" dirty="0">
                <a:latin typeface="Calibri" panose="020F0502020204030204" pitchFamily="34" charset="0"/>
                <a:cs typeface="Calibri" panose="020F0502020204030204" pitchFamily="34" charset="0"/>
              </a:rPr>
              <a:t>  it’s a relatively newer branch of pharmacy that involves the  procurement , compounding , dispensing and quality control of radioactive pharmaceuticals intended to  be used for investigation or treatment of some diseases in humans or animals</a:t>
            </a:r>
          </a:p>
          <a:p>
            <a:pPr marL="0" indent="0">
              <a:buNone/>
            </a:pPr>
            <a:r>
              <a:rPr lang="en-US" sz="2800" dirty="0">
                <a:latin typeface="Calibri" panose="020F0502020204030204" pitchFamily="34" charset="0"/>
                <a:cs typeface="Calibri" panose="020F0502020204030204" pitchFamily="34" charset="0"/>
              </a:rPr>
              <a:t>  nuclear pharmacy is  a patient oriented service that  embodies the scientific knowledge and professional judgment required to improve and promote health  through assurance of safe and officious use of drugs  for diagnosis and therapy</a:t>
            </a:r>
            <a:r>
              <a:rPr lang="en-US" dirty="0"/>
              <a:t>.</a:t>
            </a:r>
            <a:endParaRPr lang="en-IN" dirty="0"/>
          </a:p>
        </p:txBody>
      </p:sp>
    </p:spTree>
    <p:extLst>
      <p:ext uri="{BB962C8B-B14F-4D97-AF65-F5344CB8AC3E}">
        <p14:creationId xmlns:p14="http://schemas.microsoft.com/office/powerpoint/2010/main" val="3554140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PHARMACIST</a:t>
            </a:r>
            <a:endParaRPr lang="en-IN" dirty="0"/>
          </a:p>
        </p:txBody>
      </p:sp>
      <p:sp>
        <p:nvSpPr>
          <p:cNvPr id="3" name="Content Placeholder 2"/>
          <p:cNvSpPr>
            <a:spLocks noGrp="1"/>
          </p:cNvSpPr>
          <p:nvPr>
            <p:ph idx="1"/>
          </p:nvPr>
        </p:nvSpPr>
        <p:spPr/>
        <p:txBody>
          <a:bodyPr>
            <a:noAutofit/>
          </a:bodyPr>
          <a:lstStyle/>
          <a:p>
            <a:r>
              <a:rPr lang="en-US" sz="2800" b="1" dirty="0">
                <a:latin typeface="Calibri" panose="020F0502020204030204" pitchFamily="34" charset="0"/>
                <a:cs typeface="Calibri" panose="020F0502020204030204" pitchFamily="34" charset="0"/>
              </a:rPr>
              <a:t>1.PROCUREMENT AND STORAGE</a:t>
            </a:r>
          </a:p>
          <a:p>
            <a:r>
              <a:rPr lang="en-US" sz="2800" dirty="0">
                <a:latin typeface="Calibri" panose="020F0502020204030204" pitchFamily="34" charset="0"/>
                <a:cs typeface="Calibri" panose="020F0502020204030204" pitchFamily="34" charset="0"/>
              </a:rPr>
              <a:t>  Because of the short life of the radiopharmaceuticals the nuclear pharmacist will order the drug directly from manufacturer  usually through over night delivery </a:t>
            </a:r>
          </a:p>
          <a:p>
            <a:r>
              <a:rPr lang="en-US" sz="2800" dirty="0">
                <a:latin typeface="Calibri" panose="020F0502020204030204" pitchFamily="34" charset="0"/>
                <a:cs typeface="Calibri" panose="020F0502020204030204" pitchFamily="34" charset="0"/>
              </a:rPr>
              <a:t> Isotope storage areas should be as per the rules.  there should be a separate lab for the manipulation and preparation of  radio pharmaceutical dosage and another for calibration of doses.  treatment room must also be different</a:t>
            </a:r>
          </a:p>
          <a:p>
            <a:endParaRPr lang="en-US"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a:p>
            <a:endParaRPr lang="en-IN"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651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3200" dirty="0">
                <a:latin typeface="Calibri" panose="020F0502020204030204" pitchFamily="34" charset="0"/>
                <a:cs typeface="Calibri" panose="020F0502020204030204" pitchFamily="34" charset="0"/>
              </a:rPr>
              <a:t>2</a:t>
            </a:r>
            <a:r>
              <a:rPr lang="en-US" sz="3200" b="1" dirty="0">
                <a:latin typeface="Calibri" panose="020F0502020204030204" pitchFamily="34" charset="0"/>
                <a:cs typeface="Calibri" panose="020F0502020204030204" pitchFamily="34" charset="0"/>
              </a:rPr>
              <a:t>. Preparation of the radio pharmaceutical </a:t>
            </a:r>
          </a:p>
          <a:p>
            <a:r>
              <a:rPr lang="en-US" sz="3200" dirty="0">
                <a:latin typeface="Calibri" panose="020F0502020204030204" pitchFamily="34" charset="0"/>
                <a:cs typeface="Calibri" panose="020F0502020204030204" pitchFamily="34" charset="0"/>
              </a:rPr>
              <a:t>Radio nuclide generator is  used</a:t>
            </a:r>
          </a:p>
          <a:p>
            <a:endParaRPr lang="en-IN"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7810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3.DISPENSING OF RADIO PHARMACEUTICALS</a:t>
            </a:r>
            <a:endParaRPr lang="en-IN" dirty="0"/>
          </a:p>
        </p:txBody>
      </p:sp>
      <p:sp>
        <p:nvSpPr>
          <p:cNvPr id="3" name="Content Placeholder 2"/>
          <p:cNvSpPr>
            <a:spLocks noGrp="1"/>
          </p:cNvSpPr>
          <p:nvPr>
            <p:ph idx="1"/>
          </p:nvPr>
        </p:nvSpPr>
        <p:spPr/>
        <p:txBody>
          <a:bodyPr>
            <a:normAutofit/>
          </a:bodyPr>
          <a:lstStyle/>
          <a:p>
            <a:r>
              <a:rPr lang="en-US" dirty="0"/>
              <a:t> </a:t>
            </a:r>
            <a:r>
              <a:rPr lang="en-US" sz="2800" dirty="0"/>
              <a:t>The dispensing of radiopharmaceuticals should  be safe, straightforward and reliable .</a:t>
            </a:r>
          </a:p>
          <a:p>
            <a:r>
              <a:rPr lang="en-US" dirty="0"/>
              <a:t> </a:t>
            </a:r>
            <a:r>
              <a:rPr lang="en-US" sz="2800" dirty="0">
                <a:latin typeface="Calibri" panose="020F0502020204030204" pitchFamily="34" charset="0"/>
                <a:cs typeface="Calibri" panose="020F0502020204030204" pitchFamily="34" charset="0"/>
              </a:rPr>
              <a:t>An important factor in radiopharmaceutical dispensing  has been the production of ready to use kits or cold kits which provide individual/ multiple doses and can be reconstituted by the addition of radio nuclide at the time of indented use.</a:t>
            </a:r>
          </a:p>
        </p:txBody>
      </p:sp>
    </p:spTree>
    <p:extLst>
      <p:ext uri="{BB962C8B-B14F-4D97-AF65-F5344CB8AC3E}">
        <p14:creationId xmlns:p14="http://schemas.microsoft.com/office/powerpoint/2010/main" val="3840187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endParaRPr lang="en-IN" dirty="0"/>
          </a:p>
        </p:txBody>
      </p:sp>
      <p:sp>
        <p:nvSpPr>
          <p:cNvPr id="3" name="Content Placeholder 2"/>
          <p:cNvSpPr>
            <a:spLocks noGrp="1"/>
          </p:cNvSpPr>
          <p:nvPr>
            <p:ph idx="1"/>
          </p:nvPr>
        </p:nvSpPr>
        <p:spPr/>
        <p:txBody>
          <a:bodyPr>
            <a:normAutofit/>
          </a:bodyPr>
          <a:lstStyle/>
          <a:p>
            <a:r>
              <a:rPr lang="en-US" sz="2800" dirty="0">
                <a:latin typeface="Calibri" panose="020F0502020204030204" pitchFamily="34" charset="0"/>
                <a:cs typeface="Calibri" panose="020F0502020204030204" pitchFamily="34" charset="0"/>
              </a:rPr>
              <a:t> Radio pharmaceuticals never go directly to the patient  they are provided to trained health care professionals at the hospital or health  or clinic and then administered to the patient </a:t>
            </a:r>
          </a:p>
          <a:p>
            <a:r>
              <a:rPr lang="en-US" sz="2800" dirty="0">
                <a:latin typeface="Calibri" panose="020F0502020204030204" pitchFamily="34" charset="0"/>
                <a:cs typeface="Calibri" panose="020F0502020204030204" pitchFamily="34" charset="0"/>
              </a:rPr>
              <a:t> Develops policies and procedures to ensure that the correct drug in the correct dose and dosage form  is received by the correct patient at the correct time via  the correct route of administration</a:t>
            </a:r>
            <a:endParaRPr lang="en-IN"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936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4.COMPOUNDING</a:t>
            </a:r>
            <a:endParaRPr lang="en-IN" dirty="0"/>
          </a:p>
        </p:txBody>
      </p:sp>
      <p:sp>
        <p:nvSpPr>
          <p:cNvPr id="3" name="Content Placeholder 2"/>
          <p:cNvSpPr>
            <a:spLocks noGrp="1"/>
          </p:cNvSpPr>
          <p:nvPr>
            <p:ph idx="1"/>
          </p:nvPr>
        </p:nvSpPr>
        <p:spPr>
          <a:xfrm>
            <a:off x="477672" y="1364776"/>
            <a:ext cx="10876128" cy="4812187"/>
          </a:xfrm>
        </p:spPr>
        <p:txBody>
          <a:bodyPr>
            <a:normAutofit/>
          </a:bodyPr>
          <a:lstStyle/>
          <a:p>
            <a:pPr marL="0" indent="0">
              <a:buNone/>
            </a:pPr>
            <a:r>
              <a:rPr lang="en-US" sz="2800" dirty="0">
                <a:latin typeface="Calibri" panose="020F0502020204030204" pitchFamily="34" charset="0"/>
                <a:cs typeface="Calibri" panose="020F0502020204030204" pitchFamily="34" charset="0"/>
              </a:rPr>
              <a:t>   Compounding  of radio pharmaceuticals requires receipt (or anticipation) of physician</a:t>
            </a:r>
          </a:p>
          <a:p>
            <a:pPr marL="0" indent="0">
              <a:buNone/>
            </a:pPr>
            <a:r>
              <a:rPr lang="en-US" sz="2800" dirty="0">
                <a:latin typeface="Calibri" panose="020F0502020204030204" pitchFamily="34" charset="0"/>
                <a:cs typeface="Calibri" panose="020F0502020204030204" pitchFamily="34" charset="0"/>
              </a:rPr>
              <a:t>• a valid prescription/drug order</a:t>
            </a:r>
          </a:p>
          <a:p>
            <a:pPr marL="0" indent="0">
              <a:buNone/>
            </a:pPr>
            <a:r>
              <a:rPr lang="en-US" sz="2800" dirty="0">
                <a:latin typeface="Calibri" panose="020F0502020204030204" pitchFamily="34" charset="0"/>
                <a:cs typeface="Calibri" panose="020F0502020204030204" pitchFamily="34" charset="0"/>
              </a:rPr>
              <a:t>• appropriate components, supplies, and equipment </a:t>
            </a:r>
          </a:p>
          <a:p>
            <a:r>
              <a:rPr lang="en-US" sz="2800" dirty="0">
                <a:latin typeface="Calibri" panose="020F0502020204030204" pitchFamily="34" charset="0"/>
                <a:cs typeface="Calibri" panose="020F0502020204030204" pitchFamily="34" charset="0"/>
              </a:rPr>
              <a:t> a suitable environment, especially for sterile dosage forms. </a:t>
            </a:r>
          </a:p>
          <a:p>
            <a:r>
              <a:rPr lang="en-US" sz="2800" dirty="0">
                <a:latin typeface="Calibri" panose="020F0502020204030204" pitchFamily="34" charset="0"/>
                <a:cs typeface="Calibri" panose="020F0502020204030204" pitchFamily="34" charset="0"/>
              </a:rPr>
              <a:t>appropriate record keeping, including Witten procedures and lot-specific in formation to ensure traceability .</a:t>
            </a:r>
          </a:p>
          <a:p>
            <a:r>
              <a:rPr lang="en-US" sz="2800" dirty="0">
                <a:latin typeface="Calibri" panose="020F0502020204030204" pitchFamily="34" charset="0"/>
                <a:cs typeface="Calibri" panose="020F0502020204030204" pitchFamily="34" charset="0"/>
              </a:rPr>
              <a:t>Validation/verification of the compounding</a:t>
            </a:r>
            <a:endParaRPr lang="en-IN"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4109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5.QUALITY ASSURANCE</a:t>
            </a:r>
            <a:endParaRPr lang="en-IN" dirty="0"/>
          </a:p>
        </p:txBody>
      </p:sp>
      <p:sp>
        <p:nvSpPr>
          <p:cNvPr id="3" name="Content Placeholder 2"/>
          <p:cNvSpPr>
            <a:spLocks noGrp="1"/>
          </p:cNvSpPr>
          <p:nvPr>
            <p:ph idx="1"/>
          </p:nvPr>
        </p:nvSpPr>
        <p:spPr/>
        <p:txBody>
          <a:bodyPr>
            <a:noAutofit/>
          </a:bodyPr>
          <a:lstStyle/>
          <a:p>
            <a:pPr marL="0" indent="0">
              <a:buNone/>
            </a:pPr>
            <a:r>
              <a:rPr lang="en-US" sz="2800" dirty="0">
                <a:latin typeface="Calibri" panose="020F0502020204030204" pitchFamily="34" charset="0"/>
                <a:cs typeface="Calibri" panose="020F0502020204030204" pitchFamily="34" charset="0"/>
              </a:rPr>
              <a:t>Radiopharmaceuticals are generally  expected to conform to specifications under the following heading:  </a:t>
            </a:r>
          </a:p>
          <a:p>
            <a:r>
              <a:rPr lang="en-US" sz="2800" dirty="0">
                <a:latin typeface="Calibri" panose="020F0502020204030204" pitchFamily="34" charset="0"/>
                <a:cs typeface="Calibri" panose="020F0502020204030204" pitchFamily="34" charset="0"/>
              </a:rPr>
              <a:t> Radionuclide concentration </a:t>
            </a:r>
          </a:p>
          <a:p>
            <a:r>
              <a:rPr lang="en-US" sz="2800" dirty="0">
                <a:latin typeface="Calibri" panose="020F0502020204030204" pitchFamily="34" charset="0"/>
                <a:cs typeface="Calibri" panose="020F0502020204030204" pitchFamily="34" charset="0"/>
              </a:rPr>
              <a:t> Radiochemical purity</a:t>
            </a:r>
          </a:p>
          <a:p>
            <a:r>
              <a:rPr lang="en-US" sz="2800" dirty="0">
                <a:latin typeface="Calibri" panose="020F0502020204030204" pitchFamily="34" charset="0"/>
                <a:cs typeface="Calibri" panose="020F0502020204030204" pitchFamily="34" charset="0"/>
              </a:rPr>
              <a:t> Chemical purity </a:t>
            </a:r>
          </a:p>
          <a:p>
            <a:r>
              <a:rPr lang="en-US" sz="2800" dirty="0">
                <a:latin typeface="Calibri" panose="020F0502020204030204" pitchFamily="34" charset="0"/>
                <a:cs typeface="Calibri" panose="020F0502020204030204" pitchFamily="34" charset="0"/>
              </a:rPr>
              <a:t> Sterility  </a:t>
            </a:r>
          </a:p>
          <a:p>
            <a:r>
              <a:rPr lang="en-US" sz="2800" dirty="0">
                <a:latin typeface="Calibri" panose="020F0502020204030204" pitchFamily="34" charset="0"/>
                <a:cs typeface="Calibri" panose="020F0502020204030204" pitchFamily="34" charset="0"/>
              </a:rPr>
              <a:t> pyrogenicity </a:t>
            </a:r>
          </a:p>
          <a:p>
            <a:pPr marL="0" indent="0">
              <a:buNone/>
            </a:pP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4882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endParaRPr lang="en-IN" dirty="0"/>
          </a:p>
        </p:txBody>
      </p:sp>
      <p:sp>
        <p:nvSpPr>
          <p:cNvPr id="3" name="Content Placeholder 2"/>
          <p:cNvSpPr>
            <a:spLocks noGrp="1"/>
          </p:cNvSpPr>
          <p:nvPr>
            <p:ph idx="1"/>
          </p:nvPr>
        </p:nvSpPr>
        <p:spPr/>
        <p:txBody>
          <a:bodyPr/>
          <a:lstStyle/>
          <a:p>
            <a:pPr lvl="0">
              <a:buClr>
                <a:srgbClr val="90C226"/>
              </a:buClr>
            </a:pPr>
            <a:r>
              <a:rPr lang="en-US" sz="2800" dirty="0">
                <a:solidFill>
                  <a:prstClr val="black">
                    <a:lumMod val="75000"/>
                    <a:lumOff val="25000"/>
                  </a:prstClr>
                </a:solidFill>
                <a:latin typeface="Calibri" panose="020F0502020204030204" pitchFamily="34" charset="0"/>
                <a:cs typeface="Calibri" panose="020F0502020204030204" pitchFamily="34" charset="0"/>
              </a:rPr>
              <a:t>Absence of foreign particulate matter </a:t>
            </a:r>
          </a:p>
          <a:p>
            <a:pPr lvl="0">
              <a:buClr>
                <a:srgbClr val="90C226"/>
              </a:buClr>
            </a:pPr>
            <a:r>
              <a:rPr lang="en-US" sz="2800" dirty="0">
                <a:solidFill>
                  <a:prstClr val="black">
                    <a:lumMod val="75000"/>
                    <a:lumOff val="25000"/>
                  </a:prstClr>
                </a:solidFill>
                <a:latin typeface="Calibri" panose="020F0502020204030204" pitchFamily="34" charset="0"/>
                <a:cs typeface="Calibri" panose="020F0502020204030204" pitchFamily="34" charset="0"/>
              </a:rPr>
              <a:t>  Particle size (if appropriate)  </a:t>
            </a:r>
          </a:p>
          <a:p>
            <a:pPr lvl="0">
              <a:buClr>
                <a:srgbClr val="90C226"/>
              </a:buClr>
            </a:pPr>
            <a:r>
              <a:rPr lang="en-US" sz="2800" dirty="0">
                <a:solidFill>
                  <a:prstClr val="black">
                    <a:lumMod val="75000"/>
                    <a:lumOff val="25000"/>
                  </a:prstClr>
                </a:solidFill>
                <a:latin typeface="Calibri" panose="020F0502020204030204" pitchFamily="34" charset="0"/>
                <a:cs typeface="Calibri" panose="020F0502020204030204" pitchFamily="34" charset="0"/>
              </a:rPr>
              <a:t>  pH   </a:t>
            </a:r>
          </a:p>
          <a:p>
            <a:pPr lvl="0">
              <a:buClr>
                <a:srgbClr val="90C226"/>
              </a:buClr>
            </a:pPr>
            <a:r>
              <a:rPr lang="en-US" sz="2800" dirty="0">
                <a:solidFill>
                  <a:prstClr val="black">
                    <a:lumMod val="75000"/>
                    <a:lumOff val="25000"/>
                  </a:prstClr>
                </a:solidFill>
                <a:latin typeface="Calibri" panose="020F0502020204030204" pitchFamily="34" charset="0"/>
                <a:cs typeface="Calibri" panose="020F0502020204030204" pitchFamily="34" charset="0"/>
              </a:rPr>
              <a:t> Biological distribution</a:t>
            </a:r>
          </a:p>
          <a:p>
            <a:endParaRPr lang="en-IN" dirty="0"/>
          </a:p>
        </p:txBody>
      </p:sp>
    </p:spTree>
    <p:extLst>
      <p:ext uri="{BB962C8B-B14F-4D97-AF65-F5344CB8AC3E}">
        <p14:creationId xmlns:p14="http://schemas.microsoft.com/office/powerpoint/2010/main" val="2319693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endParaRPr lang="en-IN" dirty="0"/>
          </a:p>
        </p:txBody>
      </p:sp>
      <p:sp>
        <p:nvSpPr>
          <p:cNvPr id="3" name="Content Placeholder 2"/>
          <p:cNvSpPr>
            <a:spLocks noGrp="1"/>
          </p:cNvSpPr>
          <p:nvPr>
            <p:ph idx="1"/>
          </p:nvPr>
        </p:nvSpPr>
        <p:spPr/>
        <p:txBody>
          <a:bodyPr/>
          <a:lstStyle/>
          <a:p>
            <a:pPr marL="0" indent="0">
              <a:buNone/>
            </a:pPr>
            <a:endParaRPr lang="en-IN" dirty="0"/>
          </a:p>
          <a:p>
            <a:r>
              <a:rPr lang="en-IN" sz="4000" dirty="0"/>
              <a:t>Radiopharmaceuticals  are the radioactive substances or radioactive drugs  for diagnostic or therapeutic interventions </a:t>
            </a:r>
          </a:p>
        </p:txBody>
      </p:sp>
    </p:spTree>
    <p:extLst>
      <p:ext uri="{BB962C8B-B14F-4D97-AF65-F5344CB8AC3E}">
        <p14:creationId xmlns:p14="http://schemas.microsoft.com/office/powerpoint/2010/main" val="1022636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6.LABELLING</a:t>
            </a:r>
            <a:endParaRPr lang="en-IN" dirty="0"/>
          </a:p>
        </p:txBody>
      </p:sp>
      <p:sp>
        <p:nvSpPr>
          <p:cNvPr id="3" name="Content Placeholder 2"/>
          <p:cNvSpPr>
            <a:spLocks noGrp="1"/>
          </p:cNvSpPr>
          <p:nvPr>
            <p:ph idx="1"/>
          </p:nvPr>
        </p:nvSpPr>
        <p:spPr>
          <a:xfrm>
            <a:off x="431675" y="1505497"/>
            <a:ext cx="8596668" cy="3880773"/>
          </a:xfrm>
        </p:spPr>
        <p:txBody>
          <a:bodyPr>
            <a:noAutofit/>
          </a:bodyPr>
          <a:lstStyle/>
          <a:p>
            <a:pPr marL="0" indent="0">
              <a:buNone/>
            </a:pPr>
            <a:r>
              <a:rPr lang="en-US" sz="2800" dirty="0">
                <a:latin typeface="Calibri" panose="020F0502020204030204" pitchFamily="34" charset="0"/>
                <a:cs typeface="Calibri" panose="020F0502020204030204" pitchFamily="34" charset="0"/>
              </a:rPr>
              <a:t>All products should be clearly identified by label which must remain  permanently attached to the containers under all storage condition </a:t>
            </a:r>
          </a:p>
          <a:p>
            <a:pPr marL="0" indent="0">
              <a:buNone/>
            </a:pPr>
            <a:r>
              <a:rPr lang="en-US" sz="2800" dirty="0">
                <a:latin typeface="Calibri" panose="020F0502020204030204" pitchFamily="34" charset="0"/>
                <a:cs typeface="Calibri" panose="020F0502020204030204" pitchFamily="34" charset="0"/>
              </a:rPr>
              <a:t>The label on the container should show the; </a:t>
            </a:r>
          </a:p>
          <a:p>
            <a:r>
              <a:rPr lang="en-US" sz="2800" dirty="0">
                <a:latin typeface="Calibri" panose="020F0502020204030204" pitchFamily="34" charset="0"/>
                <a:cs typeface="Calibri" panose="020F0502020204030204" pitchFamily="34" charset="0"/>
              </a:rPr>
              <a:t> Name of the drug product and product code  </a:t>
            </a:r>
          </a:p>
          <a:p>
            <a:r>
              <a:rPr lang="en-US" sz="2800" dirty="0">
                <a:latin typeface="Calibri" panose="020F0502020204030204" pitchFamily="34" charset="0"/>
                <a:cs typeface="Calibri" panose="020F0502020204030204" pitchFamily="34" charset="0"/>
              </a:rPr>
              <a:t>The name of radio nuclide</a:t>
            </a:r>
          </a:p>
          <a:p>
            <a:r>
              <a:rPr lang="en-US" sz="2800" dirty="0">
                <a:latin typeface="Calibri" panose="020F0502020204030204" pitchFamily="34" charset="0"/>
                <a:cs typeface="Calibri" panose="020F0502020204030204" pitchFamily="34" charset="0"/>
              </a:rPr>
              <a:t>The name of manufacturer or the company </a:t>
            </a:r>
          </a:p>
          <a:p>
            <a:r>
              <a:rPr lang="en-US" sz="2800" dirty="0">
                <a:latin typeface="Calibri" panose="020F0502020204030204" pitchFamily="34" charset="0"/>
                <a:cs typeface="Calibri" panose="020F0502020204030204" pitchFamily="34" charset="0"/>
              </a:rPr>
              <a:t> The radioactivity per unit dose</a:t>
            </a:r>
          </a:p>
          <a:p>
            <a:endParaRPr lang="en-US" sz="2800" dirty="0">
              <a:latin typeface="Calibri" panose="020F0502020204030204" pitchFamily="34" charset="0"/>
              <a:cs typeface="Calibri" panose="020F0502020204030204" pitchFamily="34" charset="0"/>
            </a:endParaRPr>
          </a:p>
          <a:p>
            <a:endParaRPr lang="en-IN"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5216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endParaRPr lang="en-IN" dirty="0"/>
          </a:p>
        </p:txBody>
      </p:sp>
      <p:sp>
        <p:nvSpPr>
          <p:cNvPr id="3" name="Content Placeholder 2"/>
          <p:cNvSpPr>
            <a:spLocks noGrp="1"/>
          </p:cNvSpPr>
          <p:nvPr>
            <p:ph idx="1"/>
          </p:nvPr>
        </p:nvSpPr>
        <p:spPr/>
        <p:txBody>
          <a:bodyPr>
            <a:normAutofit/>
          </a:bodyPr>
          <a:lstStyle/>
          <a:p>
            <a:r>
              <a:rPr lang="en-US" sz="2800" dirty="0">
                <a:latin typeface="Calibri" panose="020F0502020204030204" pitchFamily="34" charset="0"/>
                <a:cs typeface="Calibri" panose="020F0502020204030204" pitchFamily="34" charset="0"/>
              </a:rPr>
              <a:t>The route of administration</a:t>
            </a:r>
          </a:p>
          <a:p>
            <a:r>
              <a:rPr lang="en-US" sz="2800" dirty="0">
                <a:latin typeface="Calibri" panose="020F0502020204030204" pitchFamily="34" charset="0"/>
                <a:cs typeface="Calibri" panose="020F0502020204030204" pitchFamily="34" charset="0"/>
              </a:rPr>
              <a:t>The expiry date</a:t>
            </a:r>
          </a:p>
          <a:p>
            <a:pPr marL="0" indent="0">
              <a:buNone/>
            </a:pPr>
            <a:r>
              <a:rPr lang="en-US" sz="2800" dirty="0">
                <a:latin typeface="Calibri" panose="020F0502020204030204" pitchFamily="34" charset="0"/>
                <a:cs typeface="Calibri" panose="020F0502020204030204" pitchFamily="34" charset="0"/>
              </a:rPr>
              <a:t>   The amount of radioactivity at dispatch time </a:t>
            </a:r>
          </a:p>
          <a:p>
            <a:r>
              <a:rPr lang="en-US" sz="2800" dirty="0">
                <a:latin typeface="Calibri" panose="020F0502020204030204" pitchFamily="34" charset="0"/>
                <a:cs typeface="Calibri" panose="020F0502020204030204" pitchFamily="34" charset="0"/>
              </a:rPr>
              <a:t> In case of cold kits; -the direction of preparing and -a statement of shelf life of the prepared radio pharmaceutical  dose that the patient would receive </a:t>
            </a:r>
            <a:endParaRPr lang="en-IN" sz="2800" dirty="0">
              <a:latin typeface="Calibri" panose="020F0502020204030204" pitchFamily="34" charset="0"/>
              <a:cs typeface="Calibri" panose="020F0502020204030204" pitchFamily="34" charset="0"/>
            </a:endParaRPr>
          </a:p>
          <a:p>
            <a:endParaRPr lang="en-IN" sz="2800" dirty="0">
              <a:latin typeface="Calibri" panose="020F0502020204030204" pitchFamily="34" charset="0"/>
              <a:cs typeface="Calibri" panose="020F0502020204030204" pitchFamily="34" charset="0"/>
            </a:endParaRPr>
          </a:p>
          <a:p>
            <a:endParaRPr lang="en-IN"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5967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RADIATION SAFETY PROCEDURES</a:t>
            </a:r>
            <a:endParaRPr lang="en-IN" dirty="0"/>
          </a:p>
        </p:txBody>
      </p:sp>
      <p:sp>
        <p:nvSpPr>
          <p:cNvPr id="3" name="Content Placeholder 2"/>
          <p:cNvSpPr>
            <a:spLocks noGrp="1"/>
          </p:cNvSpPr>
          <p:nvPr>
            <p:ph idx="1"/>
          </p:nvPr>
        </p:nvSpPr>
        <p:spPr/>
        <p:txBody>
          <a:bodyPr>
            <a:noAutofit/>
          </a:bodyPr>
          <a:lstStyle/>
          <a:p>
            <a:r>
              <a:rPr lang="en-US" sz="2800" dirty="0">
                <a:latin typeface="Calibri" panose="020F0502020204030204" pitchFamily="34" charset="0"/>
                <a:cs typeface="Calibri" panose="020F0502020204030204" pitchFamily="34" charset="0"/>
              </a:rPr>
              <a:t> Radiation Safety is a term applied to concepts , requirements, technologies and operations related to protection of people against the harmful effects of ionizing radiation.</a:t>
            </a:r>
          </a:p>
          <a:p>
            <a:r>
              <a:rPr lang="en-US" sz="2800" u="sng" dirty="0">
                <a:latin typeface="Calibri" panose="020F0502020204030204" pitchFamily="34" charset="0"/>
                <a:cs typeface="Calibri" panose="020F0502020204030204" pitchFamily="34" charset="0"/>
              </a:rPr>
              <a:t>Safe Handling of Radio Isotopes : </a:t>
            </a:r>
            <a:endParaRPr lang="en-US" sz="2800" dirty="0">
              <a:latin typeface="Calibri" panose="020F0502020204030204" pitchFamily="34" charset="0"/>
              <a:cs typeface="Calibri" panose="020F0502020204030204" pitchFamily="34" charset="0"/>
            </a:endParaRPr>
          </a:p>
          <a:p>
            <a:pPr>
              <a:buFont typeface="Wingdings" panose="05000000000000000000" pitchFamily="2" charset="2"/>
              <a:buChar char="q"/>
            </a:pPr>
            <a:r>
              <a:rPr lang="en-US" sz="2800" dirty="0">
                <a:latin typeface="Calibri" panose="020F0502020204030204" pitchFamily="34" charset="0"/>
                <a:cs typeface="Calibri" panose="020F0502020204030204" pitchFamily="34" charset="0"/>
              </a:rPr>
              <a:t>Good radiation practices GRP needs to be strictly followed for operations with unrelated sources to reduce the chances of  getting unwanted and avoidable radiation exposure. </a:t>
            </a:r>
          </a:p>
        </p:txBody>
      </p:sp>
    </p:spTree>
    <p:extLst>
      <p:ext uri="{BB962C8B-B14F-4D97-AF65-F5344CB8AC3E}">
        <p14:creationId xmlns:p14="http://schemas.microsoft.com/office/powerpoint/2010/main" val="3732596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endParaRPr lang="en-IN"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000" dirty="0">
                <a:latin typeface="Calibri" panose="020F0502020204030204" pitchFamily="34" charset="0"/>
                <a:cs typeface="Calibri" panose="020F0502020204030204" pitchFamily="34" charset="0"/>
              </a:rPr>
              <a:t> It is necessary to mark the area in which the  radio active work is carried out and it should be  monitored regularly at periodic intervals.</a:t>
            </a:r>
          </a:p>
          <a:p>
            <a:pPr>
              <a:buFont typeface="Wingdings" panose="05000000000000000000" pitchFamily="2" charset="2"/>
              <a:buChar char="q"/>
            </a:pPr>
            <a:r>
              <a:rPr lang="en-US" sz="2000" dirty="0">
                <a:latin typeface="Calibri" panose="020F0502020204030204" pitchFamily="34" charset="0"/>
                <a:cs typeface="Calibri" panose="020F0502020204030204" pitchFamily="34" charset="0"/>
              </a:rPr>
              <a:t> Unnecessary movements of persons or  materials should be avoided </a:t>
            </a:r>
          </a:p>
          <a:p>
            <a:pPr>
              <a:buFont typeface="Wingdings" panose="05000000000000000000" pitchFamily="2" charset="2"/>
              <a:buChar char="q"/>
            </a:pPr>
            <a:r>
              <a:rPr lang="en-US" sz="2000" dirty="0">
                <a:latin typeface="Calibri" panose="020F0502020204030204" pitchFamily="34" charset="0"/>
                <a:cs typeface="Calibri" panose="020F0502020204030204" pitchFamily="34" charset="0"/>
              </a:rPr>
              <a:t>All the radiation workers must wear suitable protective clothing and radiation monitoring devices. </a:t>
            </a:r>
          </a:p>
          <a:p>
            <a:pPr>
              <a:buFont typeface="Wingdings" panose="05000000000000000000" pitchFamily="2" charset="2"/>
              <a:buChar char="q"/>
            </a:pPr>
            <a:r>
              <a:rPr lang="en-US" sz="2000" dirty="0">
                <a:latin typeface="Calibri" panose="020F0502020204030204" pitchFamily="34" charset="0"/>
                <a:cs typeface="Calibri" panose="020F0502020204030204" pitchFamily="34" charset="0"/>
              </a:rPr>
              <a:t> Surgical gloves is necessary.  When not in use, the radionuclides must be kept in sealed  containers. </a:t>
            </a:r>
          </a:p>
          <a:p>
            <a:pPr>
              <a:buFont typeface="Wingdings" panose="05000000000000000000" pitchFamily="2" charset="2"/>
              <a:buChar char="q"/>
            </a:pPr>
            <a:r>
              <a:rPr lang="en-US" sz="2000" dirty="0">
                <a:latin typeface="Calibri" panose="020F0502020204030204" pitchFamily="34" charset="0"/>
                <a:cs typeface="Calibri" panose="020F0502020204030204" pitchFamily="34" charset="0"/>
              </a:rPr>
              <a:t>The area should be surveyed regularly for both  contamination and exposure hazards.     </a:t>
            </a:r>
          </a:p>
          <a:p>
            <a:endParaRPr lang="en-I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65295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q"/>
            </a:pPr>
            <a:r>
              <a:rPr lang="en-US" sz="2400" dirty="0">
                <a:latin typeface="Calibri" panose="020F0502020204030204" pitchFamily="34" charset="0"/>
                <a:cs typeface="Calibri" panose="020F0502020204030204" pitchFamily="34" charset="0"/>
              </a:rPr>
              <a:t>Do not pipette by mouth. </a:t>
            </a:r>
          </a:p>
          <a:p>
            <a:pPr>
              <a:buFont typeface="Wingdings" panose="05000000000000000000" pitchFamily="2" charset="2"/>
              <a:buChar char="q"/>
            </a:pPr>
            <a:r>
              <a:rPr lang="en-US" sz="2400" dirty="0">
                <a:latin typeface="Calibri" panose="020F0502020204030204" pitchFamily="34" charset="0"/>
                <a:cs typeface="Calibri" panose="020F0502020204030204" pitchFamily="34" charset="0"/>
              </a:rPr>
              <a:t> Work areas should be covered with a plastic glass or stainless tray with absorbent paper.</a:t>
            </a:r>
          </a:p>
          <a:p>
            <a:pPr>
              <a:buFont typeface="Wingdings" panose="05000000000000000000" pitchFamily="2" charset="2"/>
              <a:buChar char="q"/>
            </a:pPr>
            <a:r>
              <a:rPr lang="en-US" sz="2400" dirty="0">
                <a:latin typeface="Calibri" panose="020F0502020204030204" pitchFamily="34" charset="0"/>
                <a:cs typeface="Calibri" panose="020F0502020204030204" pitchFamily="34" charset="0"/>
              </a:rPr>
              <a:t> Do not eat, drink and smoke in areas where unsealed radionuclides are stored. </a:t>
            </a:r>
          </a:p>
          <a:p>
            <a:pPr>
              <a:buFont typeface="Wingdings" panose="05000000000000000000" pitchFamily="2" charset="2"/>
              <a:buChar char="q"/>
            </a:pPr>
            <a:r>
              <a:rPr lang="en-US" sz="2400" dirty="0">
                <a:latin typeface="Calibri" panose="020F0502020204030204" pitchFamily="34" charset="0"/>
                <a:cs typeface="Calibri" panose="020F0502020204030204" pitchFamily="34" charset="0"/>
              </a:rPr>
              <a:t>Wash hands thoroughly. </a:t>
            </a:r>
          </a:p>
          <a:p>
            <a:pPr>
              <a:buFont typeface="Wingdings" panose="05000000000000000000" pitchFamily="2" charset="2"/>
              <a:buChar char="q"/>
            </a:pPr>
            <a:r>
              <a:rPr lang="en-US" sz="2400" dirty="0">
                <a:latin typeface="Calibri" panose="020F0502020204030204" pitchFamily="34" charset="0"/>
                <a:cs typeface="Calibri" panose="020F0502020204030204" pitchFamily="34" charset="0"/>
              </a:rPr>
              <a:t> The radiation survey meter should be used to ensure safety of worker and public,  survey and wipe test suggested action levels . For unrestricted area 0.25 </a:t>
            </a:r>
            <a:r>
              <a:rPr lang="en-US" sz="2400" dirty="0" err="1">
                <a:latin typeface="Calibri" panose="020F0502020204030204" pitchFamily="34" charset="0"/>
                <a:cs typeface="Calibri" panose="020F0502020204030204" pitchFamily="34" charset="0"/>
              </a:rPr>
              <a:t>mR</a:t>
            </a:r>
            <a:r>
              <a:rPr lang="en-US" sz="2400" dirty="0">
                <a:latin typeface="Calibri" panose="020F0502020204030204" pitchFamily="34" charset="0"/>
                <a:cs typeface="Calibri" panose="020F0502020204030204" pitchFamily="34" charset="0"/>
              </a:rPr>
              <a:t>/</a:t>
            </a:r>
            <a:r>
              <a:rPr lang="en-US" sz="2400" dirty="0" err="1">
                <a:latin typeface="Calibri" panose="020F0502020204030204" pitchFamily="34" charset="0"/>
                <a:cs typeface="Calibri" panose="020F0502020204030204" pitchFamily="34" charset="0"/>
              </a:rPr>
              <a:t>hr</a:t>
            </a:r>
            <a:r>
              <a:rPr lang="en-US" sz="2400" dirty="0">
                <a:latin typeface="Calibri" panose="020F0502020204030204" pitchFamily="34" charset="0"/>
                <a:cs typeface="Calibri" panose="020F0502020204030204" pitchFamily="34" charset="0"/>
              </a:rPr>
              <a:t> over background. For restricted area 20 </a:t>
            </a:r>
            <a:r>
              <a:rPr lang="en-US" sz="2400" dirty="0" err="1">
                <a:latin typeface="Calibri" panose="020F0502020204030204" pitchFamily="34" charset="0"/>
                <a:cs typeface="Calibri" panose="020F0502020204030204" pitchFamily="34" charset="0"/>
              </a:rPr>
              <a:t>mR</a:t>
            </a:r>
            <a:r>
              <a:rPr lang="en-US" sz="2400" dirty="0">
                <a:latin typeface="Calibri" panose="020F0502020204030204" pitchFamily="34" charset="0"/>
                <a:cs typeface="Calibri" panose="020F0502020204030204" pitchFamily="34" charset="0"/>
              </a:rPr>
              <a:t>/</a:t>
            </a:r>
            <a:r>
              <a:rPr lang="en-US" sz="2400" dirty="0" err="1">
                <a:latin typeface="Calibri" panose="020F0502020204030204" pitchFamily="34" charset="0"/>
                <a:cs typeface="Calibri" panose="020F0502020204030204" pitchFamily="34" charset="0"/>
              </a:rPr>
              <a:t>hr</a:t>
            </a:r>
            <a:r>
              <a:rPr lang="en-US" sz="2400" dirty="0">
                <a:latin typeface="Calibri" panose="020F0502020204030204" pitchFamily="34" charset="0"/>
                <a:cs typeface="Calibri" panose="020F0502020204030204" pitchFamily="34" charset="0"/>
              </a:rPr>
              <a:t> over background. </a:t>
            </a:r>
            <a:endParaRPr lang="en-I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7473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WASTE STORAGE AND DISPOSAL</a:t>
            </a:r>
            <a:endParaRPr lang="en-IN" dirty="0"/>
          </a:p>
        </p:txBody>
      </p:sp>
      <p:sp>
        <p:nvSpPr>
          <p:cNvPr id="3" name="Content Placeholder 2"/>
          <p:cNvSpPr>
            <a:spLocks noGrp="1"/>
          </p:cNvSpPr>
          <p:nvPr>
            <p:ph idx="1"/>
          </p:nvPr>
        </p:nvSpPr>
        <p:spPr/>
        <p:txBody>
          <a:bodyPr>
            <a:normAutofit/>
          </a:bodyPr>
          <a:lstStyle/>
          <a:p>
            <a:r>
              <a:rPr lang="en-US" sz="2000" dirty="0">
                <a:latin typeface="Calibri" panose="020F0502020204030204" pitchFamily="34" charset="0"/>
                <a:cs typeface="Calibri" panose="020F0502020204030204" pitchFamily="34" charset="0"/>
              </a:rPr>
              <a:t> Radioactive materials no longer required must be disposed </a:t>
            </a:r>
          </a:p>
          <a:p>
            <a:r>
              <a:rPr lang="en-US" sz="2000" dirty="0">
                <a:latin typeface="Calibri" panose="020F0502020204030204" pitchFamily="34" charset="0"/>
                <a:cs typeface="Calibri" panose="020F0502020204030204" pitchFamily="34" charset="0"/>
              </a:rPr>
              <a:t>Avoid practice that produces large volume of waste. </a:t>
            </a:r>
          </a:p>
          <a:p>
            <a:r>
              <a:rPr lang="en-US" sz="2000" dirty="0">
                <a:latin typeface="Calibri" panose="020F0502020204030204" pitchFamily="34" charset="0"/>
                <a:cs typeface="Calibri" panose="020F0502020204030204" pitchFamily="34" charset="0"/>
              </a:rPr>
              <a:t> Dilute and dispense for low level solid,  liquid and gaseous waste.</a:t>
            </a:r>
          </a:p>
          <a:p>
            <a:r>
              <a:rPr lang="en-US" sz="2000" dirty="0">
                <a:latin typeface="Calibri" panose="020F0502020204030204" pitchFamily="34" charset="0"/>
                <a:cs typeface="Calibri" panose="020F0502020204030204" pitchFamily="34" charset="0"/>
              </a:rPr>
              <a:t> Segregate waste according to half-lives, decay and label decay  for waste that contain short lived nuclides. </a:t>
            </a:r>
          </a:p>
          <a:p>
            <a:r>
              <a:rPr lang="en-US" sz="2000" dirty="0">
                <a:latin typeface="Calibri" panose="020F0502020204030204" pitchFamily="34" charset="0"/>
                <a:cs typeface="Calibri" panose="020F0502020204030204" pitchFamily="34" charset="0"/>
              </a:rPr>
              <a:t>Label the waste before storing.  </a:t>
            </a:r>
          </a:p>
          <a:p>
            <a:r>
              <a:rPr lang="en-US" sz="2000" dirty="0">
                <a:latin typeface="Calibri" panose="020F0502020204030204" pitchFamily="34" charset="0"/>
                <a:cs typeface="Calibri" panose="020F0502020204030204" pitchFamily="34" charset="0"/>
              </a:rPr>
              <a:t>  Release into sewage system depending on  water  flow   </a:t>
            </a:r>
          </a:p>
          <a:p>
            <a:r>
              <a:rPr lang="en-US" sz="2000" dirty="0">
                <a:latin typeface="Calibri" panose="020F0502020204030204" pitchFamily="34" charset="0"/>
                <a:cs typeface="Calibri" panose="020F0502020204030204" pitchFamily="34" charset="0"/>
              </a:rPr>
              <a:t> Longer t1/2 radionuclides should be incinerated or  deeply burnt in soil  in a separately  marked area.</a:t>
            </a:r>
            <a:endParaRPr lang="en-I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1068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2514" y="1115283"/>
            <a:ext cx="10181230" cy="4832092"/>
          </a:xfrm>
          <a:prstGeom prst="rect">
            <a:avLst/>
          </a:prstGeom>
        </p:spPr>
        <p:txBody>
          <a:bodyPr wrap="square">
            <a:spAutoFit/>
          </a:bodyPr>
          <a:lstStyle/>
          <a:p>
            <a:r>
              <a:rPr lang="en-IN" sz="2800" b="1" dirty="0"/>
              <a:t>COMPOSITION</a:t>
            </a:r>
          </a:p>
          <a:p>
            <a:r>
              <a:rPr lang="en-IN" sz="2800" dirty="0"/>
              <a:t> </a:t>
            </a:r>
            <a:r>
              <a:rPr lang="en-US" sz="2800" dirty="0"/>
              <a:t>a </a:t>
            </a:r>
            <a:r>
              <a:rPr lang="en-US" sz="2800" dirty="0">
                <a:solidFill>
                  <a:srgbClr val="FF0000"/>
                </a:solidFill>
              </a:rPr>
              <a:t>radioactive isotope</a:t>
            </a:r>
            <a:r>
              <a:rPr lang="en-US" sz="2800" dirty="0"/>
              <a:t> that can be injected safely into the body, and </a:t>
            </a:r>
          </a:p>
          <a:p>
            <a:r>
              <a:rPr lang="en-US" sz="2800" dirty="0"/>
              <a:t>a </a:t>
            </a:r>
            <a:r>
              <a:rPr lang="en-US" sz="2800" dirty="0">
                <a:solidFill>
                  <a:srgbClr val="FF0000"/>
                </a:solidFill>
              </a:rPr>
              <a:t>carrier</a:t>
            </a:r>
            <a:r>
              <a:rPr lang="en-US" sz="2800" dirty="0"/>
              <a:t> molecule which delivers the isotope to the area to be treated or examined</a:t>
            </a:r>
          </a:p>
          <a:p>
            <a:r>
              <a:rPr lang="en-IN" sz="2800" b="1" dirty="0"/>
              <a:t>Radioisotope </a:t>
            </a:r>
          </a:p>
          <a:p>
            <a:r>
              <a:rPr lang="en-US" sz="2800" dirty="0"/>
              <a:t> A version of a chemical element that has an unstable nucleus and emits radiation during its decay to a stable  form</a:t>
            </a:r>
          </a:p>
          <a:p>
            <a:r>
              <a:rPr lang="en-US" sz="2800" dirty="0"/>
              <a:t>ALL ISOTOPES ARE NOT RADIO ISOTOPES</a:t>
            </a:r>
          </a:p>
          <a:p>
            <a:endParaRPr lang="en-US" sz="2800" dirty="0"/>
          </a:p>
          <a:p>
            <a:endParaRPr lang="en-IN" sz="2800" dirty="0"/>
          </a:p>
        </p:txBody>
      </p:sp>
    </p:spTree>
    <p:extLst>
      <p:ext uri="{BB962C8B-B14F-4D97-AF65-F5344CB8AC3E}">
        <p14:creationId xmlns:p14="http://schemas.microsoft.com/office/powerpoint/2010/main" val="189986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USES</a:t>
            </a:r>
            <a:endParaRPr lang="en-IN" b="1" dirty="0"/>
          </a:p>
        </p:txBody>
      </p:sp>
      <p:sp>
        <p:nvSpPr>
          <p:cNvPr id="3" name="Content Placeholder 2"/>
          <p:cNvSpPr>
            <a:spLocks noGrp="1"/>
          </p:cNvSpPr>
          <p:nvPr>
            <p:ph idx="1"/>
          </p:nvPr>
        </p:nvSpPr>
        <p:spPr/>
        <p:txBody>
          <a:bodyPr>
            <a:noAutofit/>
          </a:bodyPr>
          <a:lstStyle/>
          <a:p>
            <a:r>
              <a:rPr lang="en-US" sz="2800" dirty="0"/>
              <a:t>DIAGNOSTIC-serve as a tracers that when introduced in to the body, emit radiations that is subsequently detected and measured. Designed to deliver therapeutic dose of ionizing radiation to specific disease site, such as cancerous tumors, with high specificity in the body. </a:t>
            </a:r>
          </a:p>
          <a:p>
            <a:r>
              <a:rPr lang="en-IN" sz="2800" dirty="0"/>
              <a:t>  Historically, used to treat Thyroid cancer, Graves’ disease, hyperthyroidism,  and bone pain </a:t>
            </a:r>
            <a:r>
              <a:rPr lang="en-IN" sz="2800" dirty="0" err="1"/>
              <a:t>pallitation</a:t>
            </a:r>
            <a:r>
              <a:rPr lang="en-IN" sz="2800" dirty="0"/>
              <a:t> associated with  skeletal metastasis.</a:t>
            </a:r>
          </a:p>
          <a:p>
            <a:r>
              <a:rPr lang="en-IN" sz="2800" dirty="0"/>
              <a:t>THERAPEUTIC USE-used as internal or external radiation sources to treat disorders such as hyperthyroidism and cancer</a:t>
            </a:r>
          </a:p>
          <a:p>
            <a:endParaRPr lang="en-IN" sz="2800" dirty="0"/>
          </a:p>
        </p:txBody>
      </p:sp>
    </p:spTree>
    <p:extLst>
      <p:ext uri="{BB962C8B-B14F-4D97-AF65-F5344CB8AC3E}">
        <p14:creationId xmlns:p14="http://schemas.microsoft.com/office/powerpoint/2010/main" val="115402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588723" y="2160589"/>
            <a:ext cx="8685279" cy="4290315"/>
          </a:xfrm>
        </p:spPr>
        <p:txBody>
          <a:bodyPr>
            <a:noAutofit/>
          </a:bodyPr>
          <a:lstStyle/>
          <a:p>
            <a:r>
              <a:rPr lang="en-US" sz="2400" dirty="0"/>
              <a:t>Pulmonary system-used in lung perfusion scans  to detect pulmonary embolism </a:t>
            </a:r>
            <a:r>
              <a:rPr lang="en-US" sz="2400" dirty="0" err="1"/>
              <a:t>eg</a:t>
            </a:r>
            <a:r>
              <a:rPr lang="en-US" sz="2400" dirty="0"/>
              <a:t>: xenon 133, macro </a:t>
            </a:r>
            <a:r>
              <a:rPr lang="en-US" sz="2400" dirty="0" err="1"/>
              <a:t>agregted</a:t>
            </a:r>
            <a:r>
              <a:rPr lang="en-US" sz="2400" dirty="0"/>
              <a:t> albumin</a:t>
            </a:r>
          </a:p>
          <a:p>
            <a:r>
              <a:rPr lang="en-US" sz="2400" dirty="0"/>
              <a:t>Skeletal system-nuclear bone scans are useful in cancer metastases  </a:t>
            </a:r>
            <a:r>
              <a:rPr lang="en-US" sz="2400" dirty="0" err="1"/>
              <a:t>eg:methiline</a:t>
            </a:r>
            <a:r>
              <a:rPr lang="en-US" sz="2400" dirty="0"/>
              <a:t> diphosphonate,stannous chloride</a:t>
            </a:r>
          </a:p>
          <a:p>
            <a:r>
              <a:rPr lang="en-US" sz="2400" dirty="0"/>
              <a:t>Hepatobiliary system-Liver visualization and functional evaluation of </a:t>
            </a:r>
            <a:r>
              <a:rPr lang="en-US" sz="2400" dirty="0" err="1"/>
              <a:t>reticulo</a:t>
            </a:r>
            <a:r>
              <a:rPr lang="en-US" sz="2400" dirty="0"/>
              <a:t> -endothelial cells </a:t>
            </a:r>
            <a:r>
              <a:rPr lang="en-US" sz="2400" dirty="0" err="1"/>
              <a:t>eg:sulphor</a:t>
            </a:r>
            <a:r>
              <a:rPr lang="en-US" sz="2400" dirty="0"/>
              <a:t> </a:t>
            </a:r>
            <a:r>
              <a:rPr lang="en-US" sz="2400" dirty="0" err="1"/>
              <a:t>colloid,iodin</a:t>
            </a:r>
            <a:r>
              <a:rPr lang="en-US" sz="2400" dirty="0"/>
              <a:t> 131,</a:t>
            </a:r>
          </a:p>
          <a:p>
            <a:r>
              <a:rPr lang="en-US" sz="2400" dirty="0"/>
              <a:t>Renal system-static and dynamic evaluation of the kidneys</a:t>
            </a:r>
          </a:p>
          <a:p>
            <a:r>
              <a:rPr lang="en-US" sz="2400" dirty="0" err="1"/>
              <a:t>Eg:glucoheptate,succimer</a:t>
            </a:r>
            <a:endParaRPr lang="en-IN" sz="2400" dirty="0"/>
          </a:p>
        </p:txBody>
      </p:sp>
    </p:spTree>
    <p:extLst>
      <p:ext uri="{BB962C8B-B14F-4D97-AF65-F5344CB8AC3E}">
        <p14:creationId xmlns:p14="http://schemas.microsoft.com/office/powerpoint/2010/main" val="2452697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 AND REGULATIONS</a:t>
            </a:r>
            <a:br>
              <a:rPr lang="en-US" dirty="0"/>
            </a:br>
            <a:endParaRPr lang="en-IN" dirty="0"/>
          </a:p>
        </p:txBody>
      </p:sp>
      <p:sp>
        <p:nvSpPr>
          <p:cNvPr id="3" name="Content Placeholder 2"/>
          <p:cNvSpPr>
            <a:spLocks noGrp="1"/>
          </p:cNvSpPr>
          <p:nvPr>
            <p:ph idx="1"/>
          </p:nvPr>
        </p:nvSpPr>
        <p:spPr>
          <a:xfrm>
            <a:off x="647131" y="1402544"/>
            <a:ext cx="10515600" cy="4351338"/>
          </a:xfrm>
        </p:spPr>
        <p:txBody>
          <a:bodyPr>
            <a:noAutofit/>
          </a:bodyPr>
          <a:lstStyle/>
          <a:p>
            <a:pPr marL="0" indent="0">
              <a:buNone/>
            </a:pPr>
            <a:r>
              <a:rPr lang="en-US" sz="2800" dirty="0"/>
              <a:t>In </a:t>
            </a:r>
            <a:r>
              <a:rPr lang="en-US" sz="2800" dirty="0" err="1"/>
              <a:t>india</a:t>
            </a:r>
            <a:r>
              <a:rPr lang="en-US" sz="2800" dirty="0"/>
              <a:t> production quality </a:t>
            </a:r>
            <a:r>
              <a:rPr lang="en-US" sz="2800" dirty="0" err="1"/>
              <a:t>control,storage</a:t>
            </a:r>
            <a:r>
              <a:rPr lang="en-US" sz="2800" dirty="0"/>
              <a:t> of bulk isotopes packed in ready to use dosage forms, rests entirely with bhaba atomic research center(</a:t>
            </a:r>
            <a:r>
              <a:rPr lang="en-US" sz="2800" dirty="0" err="1"/>
              <a:t>barc</a:t>
            </a:r>
            <a:r>
              <a:rPr lang="en-US" sz="2800" dirty="0"/>
              <a:t>), MUMBAI</a:t>
            </a:r>
          </a:p>
          <a:p>
            <a:r>
              <a:rPr lang="en-US" sz="2800" dirty="0"/>
              <a:t>Regulations are framed by ministry of atomic energy </a:t>
            </a:r>
            <a:r>
              <a:rPr lang="en-US" sz="2800" dirty="0" err="1"/>
              <a:t>govt</a:t>
            </a:r>
            <a:r>
              <a:rPr lang="en-US" sz="2800" dirty="0"/>
              <a:t> of </a:t>
            </a:r>
            <a:r>
              <a:rPr lang="en-US" sz="2800" dirty="0" err="1"/>
              <a:t>india</a:t>
            </a:r>
            <a:endParaRPr lang="en-US" sz="2800" dirty="0"/>
          </a:p>
          <a:p>
            <a:pPr marL="514350" indent="-514350">
              <a:buFont typeface="+mj-lt"/>
              <a:buAutoNum type="arabicPeriod"/>
            </a:pPr>
            <a:r>
              <a:rPr lang="en-US" sz="2800" dirty="0"/>
              <a:t>The first </a:t>
            </a:r>
            <a:r>
              <a:rPr lang="en-US" sz="2800" dirty="0" err="1"/>
              <a:t>user,in</a:t>
            </a:r>
            <a:r>
              <a:rPr lang="en-US" sz="2800" dirty="0"/>
              <a:t> the first instance have to get the approval from nuclear medicine committee</a:t>
            </a:r>
          </a:p>
          <a:p>
            <a:pPr marL="514350" indent="-514350">
              <a:buFont typeface="+mj-lt"/>
              <a:buAutoNum type="arabicPeriod"/>
            </a:pPr>
            <a:r>
              <a:rPr lang="en-US" sz="2800" dirty="0"/>
              <a:t>For getting subsequent supplies the physician have to furnish a application in the form A/1 to the isotope </a:t>
            </a:r>
            <a:r>
              <a:rPr lang="en-US" sz="2800" dirty="0" err="1"/>
              <a:t>divition</a:t>
            </a:r>
            <a:r>
              <a:rPr lang="en-US" sz="2800" dirty="0"/>
              <a:t> of BARC</a:t>
            </a:r>
            <a:endParaRPr lang="en-IN" sz="2800" dirty="0"/>
          </a:p>
        </p:txBody>
      </p:sp>
    </p:spTree>
    <p:extLst>
      <p:ext uri="{BB962C8B-B14F-4D97-AF65-F5344CB8AC3E}">
        <p14:creationId xmlns:p14="http://schemas.microsoft.com/office/powerpoint/2010/main" val="3168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GUIDLINES</a:t>
            </a:r>
            <a:endParaRPr lang="en-IN" b="1" dirty="0"/>
          </a:p>
        </p:txBody>
      </p:sp>
      <p:sp>
        <p:nvSpPr>
          <p:cNvPr id="3" name="Content Placeholder 2"/>
          <p:cNvSpPr>
            <a:spLocks noGrp="1"/>
          </p:cNvSpPr>
          <p:nvPr>
            <p:ph idx="1"/>
          </p:nvPr>
        </p:nvSpPr>
        <p:spPr/>
        <p:txBody>
          <a:bodyPr>
            <a:noAutofit/>
          </a:bodyPr>
          <a:lstStyle/>
          <a:p>
            <a:r>
              <a:rPr lang="en-US" sz="2000" dirty="0"/>
              <a:t> All radiopharmaceuticals dispensed and administered must be pursuant to an order (e.g., prescription) by an authorized physician. The order should</a:t>
            </a:r>
          </a:p>
          <a:p>
            <a:r>
              <a:rPr lang="en-US" sz="2000" dirty="0"/>
              <a:t>specify the procedure desired, the drugs to be used,</a:t>
            </a:r>
          </a:p>
          <a:p>
            <a:r>
              <a:rPr lang="en-US" sz="2000" dirty="0"/>
              <a:t>the amounts to be administered, the route of administration, and, if applicable, the rate of infusion. </a:t>
            </a:r>
          </a:p>
          <a:p>
            <a:r>
              <a:rPr lang="en-US" sz="2000" dirty="0"/>
              <a:t>Prescribing physicians are ultimately responsible for the safety, quality, and correctness of all radiopharmaceuticals prepared and dispensed</a:t>
            </a:r>
          </a:p>
          <a:p>
            <a:r>
              <a:rPr lang="en-US" sz="2000" dirty="0"/>
              <a:t>Nuclear pharmacists are ultimately responsible for the safety, quality, and correctness of radiopharmaceuticals prepared and dispensed under their supervision. </a:t>
            </a:r>
          </a:p>
        </p:txBody>
      </p:sp>
    </p:spTree>
    <p:extLst>
      <p:ext uri="{BB962C8B-B14F-4D97-AF65-F5344CB8AC3E}">
        <p14:creationId xmlns:p14="http://schemas.microsoft.com/office/powerpoint/2010/main" val="4087228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endParaRPr lang="en-IN" dirty="0"/>
          </a:p>
        </p:txBody>
      </p:sp>
      <p:sp>
        <p:nvSpPr>
          <p:cNvPr id="3" name="Content Placeholder 2"/>
          <p:cNvSpPr>
            <a:spLocks noGrp="1"/>
          </p:cNvSpPr>
          <p:nvPr>
            <p:ph idx="1"/>
          </p:nvPr>
        </p:nvSpPr>
        <p:spPr/>
        <p:txBody>
          <a:bodyPr>
            <a:noAutofit/>
          </a:bodyPr>
          <a:lstStyle/>
          <a:p>
            <a:r>
              <a:rPr lang="en-US" sz="2000" dirty="0"/>
              <a:t>There must be a signed and dated written directive for each patient for 125I- or 131I-sodium iodide in quantities</a:t>
            </a:r>
          </a:p>
          <a:p>
            <a:r>
              <a:rPr lang="en-US" sz="2000" dirty="0"/>
              <a:t>The identity of the radiopharmaceutical and patient and the route of administration must be verified before administration. </a:t>
            </a:r>
          </a:p>
          <a:p>
            <a:r>
              <a:rPr lang="en-US" sz="2000" dirty="0"/>
              <a:t>Female patients who are postmenarcheal and premenopausal should be asked about pregnancy, and breast feeding before administration</a:t>
            </a:r>
          </a:p>
          <a:p>
            <a:r>
              <a:rPr lang="en-US" sz="2000" dirty="0"/>
              <a:t>The quantity of each radiopharmaceutical dose must be determined before administration to patients and must be consistent with that ordered by the physician</a:t>
            </a:r>
          </a:p>
          <a:p>
            <a:endParaRPr lang="en-US" dirty="0"/>
          </a:p>
          <a:p>
            <a:endParaRPr lang="en-IN" dirty="0"/>
          </a:p>
        </p:txBody>
      </p:sp>
    </p:spTree>
    <p:extLst>
      <p:ext uri="{BB962C8B-B14F-4D97-AF65-F5344CB8AC3E}">
        <p14:creationId xmlns:p14="http://schemas.microsoft.com/office/powerpoint/2010/main" val="3228214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endParaRPr lang="en-IN" dirty="0"/>
          </a:p>
        </p:txBody>
      </p:sp>
      <p:sp>
        <p:nvSpPr>
          <p:cNvPr id="3" name="Content Placeholder 2"/>
          <p:cNvSpPr>
            <a:spLocks noGrp="1"/>
          </p:cNvSpPr>
          <p:nvPr>
            <p:ph idx="1"/>
          </p:nvPr>
        </p:nvSpPr>
        <p:spPr/>
        <p:txBody>
          <a:bodyPr/>
          <a:lstStyle/>
          <a:p>
            <a:r>
              <a:rPr lang="en-US" dirty="0"/>
              <a:t>Radiopharmaceuticals should not be used beyond the expiration date</a:t>
            </a:r>
          </a:p>
          <a:p>
            <a:r>
              <a:rPr lang="en-US" dirty="0"/>
              <a:t>Any discrepancies must be resolved before administration</a:t>
            </a:r>
            <a:endParaRPr lang="en-IN" dirty="0"/>
          </a:p>
        </p:txBody>
      </p:sp>
    </p:spTree>
    <p:extLst>
      <p:ext uri="{BB962C8B-B14F-4D97-AF65-F5344CB8AC3E}">
        <p14:creationId xmlns:p14="http://schemas.microsoft.com/office/powerpoint/2010/main" val="208431692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434</TotalTime>
  <Words>1453</Words>
  <Application>Microsoft Office PowerPoint</Application>
  <PresentationFormat>Widescreen</PresentationFormat>
  <Paragraphs>122</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Trebuchet MS</vt:lpstr>
      <vt:lpstr>Wingdings</vt:lpstr>
      <vt:lpstr>Wingdings 3</vt:lpstr>
      <vt:lpstr>Facet</vt:lpstr>
      <vt:lpstr>RADIO PHARMACEUTICALS  Handling and packaging </vt:lpstr>
      <vt:lpstr>DEFINITION</vt:lpstr>
      <vt:lpstr>PowerPoint Presentation</vt:lpstr>
      <vt:lpstr>USES</vt:lpstr>
      <vt:lpstr>PowerPoint Presentation</vt:lpstr>
      <vt:lpstr>CONTROL AND REGULATIONS </vt:lpstr>
      <vt:lpstr>GUIDLINES</vt:lpstr>
      <vt:lpstr>Cont…</vt:lpstr>
      <vt:lpstr>Cont..</vt:lpstr>
      <vt:lpstr>GENERAL PRECAUTIONS</vt:lpstr>
      <vt:lpstr>PowerPoint Presentation</vt:lpstr>
      <vt:lpstr>NUCLEAR PHARMACY</vt:lpstr>
      <vt:lpstr>ROLE OF PHARMACIST</vt:lpstr>
      <vt:lpstr>PowerPoint Presentation</vt:lpstr>
      <vt:lpstr>3.DISPENSING OF RADIO PHARMACEUTICALS</vt:lpstr>
      <vt:lpstr>Cont….</vt:lpstr>
      <vt:lpstr>4.COMPOUNDING</vt:lpstr>
      <vt:lpstr>5.QUALITY ASSURANCE</vt:lpstr>
      <vt:lpstr>Cont..</vt:lpstr>
      <vt:lpstr>6.LABELLING</vt:lpstr>
      <vt:lpstr>Cont…..</vt:lpstr>
      <vt:lpstr>RADIATION SAFETY PROCEDURES</vt:lpstr>
      <vt:lpstr>Cont..</vt:lpstr>
      <vt:lpstr>PowerPoint Presentation</vt:lpstr>
      <vt:lpstr>WASTE STORAGE AND DISPOSAL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 PHARMACEUTICALS RADIO PHARMACEUTICALS Handling and packaging </dc:title>
  <dc:creator>hp</dc:creator>
  <cp:lastModifiedBy>user</cp:lastModifiedBy>
  <cp:revision>42</cp:revision>
  <dcterms:created xsi:type="dcterms:W3CDTF">2020-03-27T18:16:24Z</dcterms:created>
  <dcterms:modified xsi:type="dcterms:W3CDTF">2024-04-03T09:12:37Z</dcterms:modified>
</cp:coreProperties>
</file>