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44"/>
  </p:notesMasterIdLst>
  <p:sldIdLst>
    <p:sldId id="257" r:id="rId3"/>
    <p:sldId id="258" r:id="rId4"/>
    <p:sldId id="317" r:id="rId5"/>
    <p:sldId id="259" r:id="rId6"/>
    <p:sldId id="278" r:id="rId7"/>
    <p:sldId id="262" r:id="rId8"/>
    <p:sldId id="312" r:id="rId9"/>
    <p:sldId id="313" r:id="rId10"/>
    <p:sldId id="311" r:id="rId11"/>
    <p:sldId id="264" r:id="rId12"/>
    <p:sldId id="310" r:id="rId13"/>
    <p:sldId id="265" r:id="rId14"/>
    <p:sldId id="282" r:id="rId15"/>
    <p:sldId id="266" r:id="rId16"/>
    <p:sldId id="279" r:id="rId17"/>
    <p:sldId id="280" r:id="rId18"/>
    <p:sldId id="283" r:id="rId19"/>
    <p:sldId id="316" r:id="rId20"/>
    <p:sldId id="267" r:id="rId21"/>
    <p:sldId id="302" r:id="rId22"/>
    <p:sldId id="287" r:id="rId23"/>
    <p:sldId id="303" r:id="rId24"/>
    <p:sldId id="304" r:id="rId25"/>
    <p:sldId id="288" r:id="rId26"/>
    <p:sldId id="289" r:id="rId27"/>
    <p:sldId id="290" r:id="rId28"/>
    <p:sldId id="291" r:id="rId29"/>
    <p:sldId id="306" r:id="rId30"/>
    <p:sldId id="307" r:id="rId31"/>
    <p:sldId id="292" r:id="rId32"/>
    <p:sldId id="305" r:id="rId33"/>
    <p:sldId id="293" r:id="rId34"/>
    <p:sldId id="294" r:id="rId35"/>
    <p:sldId id="295" r:id="rId36"/>
    <p:sldId id="315" r:id="rId37"/>
    <p:sldId id="308" r:id="rId38"/>
    <p:sldId id="297" r:id="rId39"/>
    <p:sldId id="299" r:id="rId40"/>
    <p:sldId id="300" r:id="rId41"/>
    <p:sldId id="272" r:id="rId42"/>
    <p:sldId id="27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3300"/>
    <a:srgbClr val="000F1A"/>
    <a:srgbClr val="F0569C"/>
    <a:srgbClr val="FB2E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>
      <p:cViewPr>
        <p:scale>
          <a:sx n="62" d="100"/>
          <a:sy n="62" d="100"/>
        </p:scale>
        <p:origin x="-1548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9ABE7-CCF2-4C5C-AA60-57DE4C180FA7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90D70-EDB4-4379-8C09-D3202EDE8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90D70-EDB4-4379-8C09-D3202EDE83F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DBCD6-ADD4-4633-9EA1-47930F17A321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80379-1FF8-4166-A1B3-F0A4070B8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DBCD6-ADD4-4633-9EA1-47930F17A321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80379-1FF8-4166-A1B3-F0A4070B8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DBCD6-ADD4-4633-9EA1-47930F17A321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80379-1FF8-4166-A1B3-F0A4070B8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20DBCD6-ADD4-4633-9EA1-47930F17A321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9280379-1FF8-4166-A1B3-F0A4070B8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20DBCD6-ADD4-4633-9EA1-47930F17A321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0379-1FF8-4166-A1B3-F0A4070B8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20DBCD6-ADD4-4633-9EA1-47930F17A321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9280379-1FF8-4166-A1B3-F0A4070B82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0DBCD6-ADD4-4633-9EA1-47930F17A321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9280379-1FF8-4166-A1B3-F0A4070B8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20DBCD6-ADD4-4633-9EA1-47930F17A321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9280379-1FF8-4166-A1B3-F0A4070B8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BCD6-ADD4-4633-9EA1-47930F17A321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0379-1FF8-4166-A1B3-F0A4070B8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0DBCD6-ADD4-4633-9EA1-47930F17A321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9280379-1FF8-4166-A1B3-F0A4070B8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20DBCD6-ADD4-4633-9EA1-47930F17A321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9280379-1FF8-4166-A1B3-F0A4070B8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DBCD6-ADD4-4633-9EA1-47930F17A321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80379-1FF8-4166-A1B3-F0A4070B8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20DBCD6-ADD4-4633-9EA1-47930F17A321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9280379-1FF8-4166-A1B3-F0A4070B8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BCD6-ADD4-4633-9EA1-47930F17A321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0379-1FF8-4166-A1B3-F0A4070B8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BCD6-ADD4-4633-9EA1-47930F17A321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80379-1FF8-4166-A1B3-F0A4070B8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DBCD6-ADD4-4633-9EA1-47930F17A321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80379-1FF8-4166-A1B3-F0A4070B8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DBCD6-ADD4-4633-9EA1-47930F17A321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80379-1FF8-4166-A1B3-F0A4070B8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DBCD6-ADD4-4633-9EA1-47930F17A321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80379-1FF8-4166-A1B3-F0A4070B8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DBCD6-ADD4-4633-9EA1-47930F17A321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80379-1FF8-4166-A1B3-F0A4070B8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DBCD6-ADD4-4633-9EA1-47930F17A321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80379-1FF8-4166-A1B3-F0A4070B8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DBCD6-ADD4-4633-9EA1-47930F17A321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80379-1FF8-4166-A1B3-F0A4070B8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0DBCD6-ADD4-4633-9EA1-47930F17A321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280379-1FF8-4166-A1B3-F0A4070B8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20DBCD6-ADD4-4633-9EA1-47930F17A321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9280379-1FF8-4166-A1B3-F0A4070B82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20DBCD6-ADD4-4633-9EA1-47930F17A321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9280379-1FF8-4166-A1B3-F0A4070B8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828800" y="1143000"/>
            <a:ext cx="5715000" cy="27432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828800" y="1600200"/>
            <a:ext cx="7104888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RHEUMATOID   	ARTHRITIS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8229600" cy="632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66FF33"/>
                </a:solidFill>
              </a:rPr>
              <a:t>Presentation of Rheumatoid Arthritis</a:t>
            </a:r>
          </a:p>
          <a:p>
            <a:pPr>
              <a:buNone/>
            </a:pPr>
            <a:endParaRPr lang="en-US" b="1" dirty="0" smtClean="0">
              <a:solidFill>
                <a:srgbClr val="66FF33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General</a:t>
            </a:r>
          </a:p>
          <a:p>
            <a:pPr>
              <a:buNone/>
            </a:pPr>
            <a:r>
              <a:rPr lang="en-US" sz="2600" dirty="0" smtClean="0"/>
              <a:t>• About 60% of patients develop symptoms gradually over several weeks to months.</a:t>
            </a:r>
          </a:p>
          <a:p>
            <a:pPr>
              <a:buNone/>
            </a:pPr>
            <a:r>
              <a:rPr lang="en-US" sz="2600" dirty="0" smtClean="0"/>
              <a:t>• Patients may present with systemic findings, joint findings, or both.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Symptoms</a:t>
            </a:r>
          </a:p>
          <a:p>
            <a:pPr>
              <a:buNone/>
            </a:pPr>
            <a:r>
              <a:rPr lang="en-US" sz="2800" dirty="0" smtClean="0"/>
              <a:t>• </a:t>
            </a:r>
            <a:r>
              <a:rPr lang="en-US" sz="2700" dirty="0" smtClean="0"/>
              <a:t>Nonspecific systemic symptoms may include </a:t>
            </a:r>
            <a:r>
              <a:rPr lang="en-US" sz="2700" dirty="0" err="1" smtClean="0"/>
              <a:t>fatigue,weakness</a:t>
            </a:r>
            <a:r>
              <a:rPr lang="en-US" sz="2700" dirty="0" smtClean="0"/>
              <a:t>, anorexia and diffuse musculoskeletal pain</a:t>
            </a:r>
          </a:p>
          <a:p>
            <a:pPr>
              <a:buNone/>
            </a:pPr>
            <a:r>
              <a:rPr lang="en-US" sz="2700" dirty="0" smtClean="0"/>
              <a:t>• Patients complain of pain in involved joints and prolonged  morning joint stiffness.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762000"/>
            <a:ext cx="76200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Joint stiffness worsen in the morning, usually exceeds 30 minutes &amp; may persists all day</a:t>
            </a:r>
          </a:p>
          <a:p>
            <a:r>
              <a:rPr lang="en-US" dirty="0" smtClean="0"/>
              <a:t>On examination joint swelling may be visible</a:t>
            </a:r>
          </a:p>
          <a:p>
            <a:r>
              <a:rPr lang="en-US" dirty="0" smtClean="0"/>
              <a:t>Tissue feels soft &amp; spongy &amp; may appear </a:t>
            </a:r>
            <a:r>
              <a:rPr lang="en-US" dirty="0" err="1" smtClean="0"/>
              <a:t>erythematous</a:t>
            </a:r>
            <a:r>
              <a:rPr lang="en-US" dirty="0" smtClean="0"/>
              <a:t> &amp; warm </a:t>
            </a:r>
          </a:p>
          <a:p>
            <a:r>
              <a:rPr lang="en-US" dirty="0" smtClean="0"/>
              <a:t>chronic joint deformities involve </a:t>
            </a:r>
            <a:r>
              <a:rPr lang="en-US" dirty="0" err="1" smtClean="0"/>
              <a:t>subluxations</a:t>
            </a:r>
            <a:r>
              <a:rPr lang="en-US" dirty="0" smtClean="0"/>
              <a:t> of the </a:t>
            </a:r>
            <a:r>
              <a:rPr lang="en-US" dirty="0" err="1" smtClean="0"/>
              <a:t>metacarpophalangeal</a:t>
            </a:r>
            <a:r>
              <a:rPr lang="en-US" dirty="0" smtClean="0"/>
              <a:t> (MCP), proximal </a:t>
            </a:r>
            <a:r>
              <a:rPr lang="en-US" dirty="0" err="1" smtClean="0"/>
              <a:t>interphalangeal</a:t>
            </a:r>
            <a:r>
              <a:rPr lang="en-US" dirty="0" smtClean="0"/>
              <a:t> (PIP), </a:t>
            </a:r>
            <a:r>
              <a:rPr lang="en-US" dirty="0" err="1" smtClean="0"/>
              <a:t>metatarsophalangeal</a:t>
            </a:r>
            <a:r>
              <a:rPr lang="en-US" dirty="0" smtClean="0"/>
              <a:t> (MTP), and wrist joints are involved frequently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heumatoid arthritis (RA): Extra-articular manifestation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New folder (4)\stages_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82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7943088" cy="6096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Laboratory Tests</a:t>
            </a:r>
          </a:p>
          <a:p>
            <a:pPr>
              <a:buNone/>
            </a:pPr>
            <a:endParaRPr lang="en-US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sz="3000" dirty="0" smtClean="0">
                <a:solidFill>
                  <a:srgbClr val="FFFF00"/>
                </a:solidFill>
              </a:rPr>
              <a:t>Positive rheumatoid factor </a:t>
            </a:r>
            <a:r>
              <a:rPr lang="en-US" sz="3000" dirty="0" smtClean="0"/>
              <a:t>(negative in up to 30% of patients)</a:t>
            </a:r>
          </a:p>
          <a:p>
            <a:pPr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• Elevated erythrocyte sedimentation rate </a:t>
            </a:r>
            <a:r>
              <a:rPr lang="en-US" sz="3000" dirty="0" smtClean="0"/>
              <a:t>(</a:t>
            </a:r>
            <a:r>
              <a:rPr lang="en-US" sz="3000" dirty="0" err="1" smtClean="0"/>
              <a:t>Westergren</a:t>
            </a:r>
            <a:r>
              <a:rPr lang="en-US" sz="3000" dirty="0" smtClean="0"/>
              <a:t> ESR: greater than 20 mm/hour men; greater than 30 mm/hour women)</a:t>
            </a:r>
          </a:p>
          <a:p>
            <a:pPr>
              <a:buNone/>
            </a:pPr>
            <a:r>
              <a:rPr lang="en-US" sz="3000" dirty="0" smtClean="0"/>
              <a:t>• </a:t>
            </a:r>
            <a:r>
              <a:rPr lang="en-US" sz="3000" dirty="0" smtClean="0">
                <a:solidFill>
                  <a:srgbClr val="FFFF00"/>
                </a:solidFill>
              </a:rPr>
              <a:t>Elevated CRP</a:t>
            </a:r>
            <a:r>
              <a:rPr lang="en-US" sz="3000" dirty="0" smtClean="0"/>
              <a:t> (greater than 0.7 mg/</a:t>
            </a:r>
            <a:r>
              <a:rPr lang="en-US" sz="3000" dirty="0" err="1" smtClean="0"/>
              <a:t>dL</a:t>
            </a:r>
            <a:r>
              <a:rPr lang="en-US" sz="3000" dirty="0" smtClean="0"/>
              <a:t> or greater than 7 mg/L)</a:t>
            </a:r>
          </a:p>
          <a:p>
            <a:pPr>
              <a:buNone/>
            </a:pPr>
            <a:r>
              <a:rPr lang="en-US" sz="3000" dirty="0" smtClean="0"/>
              <a:t>• </a:t>
            </a:r>
            <a:r>
              <a:rPr lang="en-US" sz="3000" dirty="0" smtClean="0">
                <a:solidFill>
                  <a:srgbClr val="FFFF00"/>
                </a:solidFill>
              </a:rPr>
              <a:t>Complete blood count</a:t>
            </a:r>
            <a:r>
              <a:rPr lang="en-US" sz="3000" dirty="0" smtClean="0"/>
              <a:t>: Slight elevation in white blood cell count with a normal differential; slight anemia, </a:t>
            </a:r>
            <a:r>
              <a:rPr lang="en-US" sz="3000" dirty="0" err="1" smtClean="0"/>
              <a:t>thrombocytosis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• </a:t>
            </a:r>
            <a:r>
              <a:rPr lang="en-US" sz="3000" dirty="0" smtClean="0">
                <a:solidFill>
                  <a:srgbClr val="FFFF00"/>
                </a:solidFill>
              </a:rPr>
              <a:t>Positive anti- Cyclic </a:t>
            </a:r>
            <a:r>
              <a:rPr lang="en-US" sz="3000" dirty="0" err="1" smtClean="0">
                <a:solidFill>
                  <a:srgbClr val="FFFF00"/>
                </a:solidFill>
              </a:rPr>
              <a:t>Citrullinated</a:t>
            </a:r>
            <a:r>
              <a:rPr lang="en-US" sz="3000" dirty="0" smtClean="0">
                <a:solidFill>
                  <a:srgbClr val="FFFF00"/>
                </a:solidFill>
              </a:rPr>
              <a:t> Peptide</a:t>
            </a:r>
          </a:p>
          <a:p>
            <a:pPr>
              <a:buNone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"/>
            <a:ext cx="7790688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Other Diagnostic Tests</a:t>
            </a:r>
          </a:p>
          <a:p>
            <a:pPr>
              <a:buNone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• Synovial fluid analysis: Straw colored, slightly cloudy, 5000 to 25,000 WBCs/mm3 (5–25 × 109/L), negative if cultured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• Magnetic resonance imaging: May detect erosions earlier in the course of disease than x-rays but is not required for diagnosis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New folder (4)\PRinc_rm_x-ray_of_rheumatoid_arthrit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458200" cy="4953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228600"/>
            <a:ext cx="86868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i="1" dirty="0" smtClean="0">
                <a:solidFill>
                  <a:schemeClr val="bg1"/>
                </a:solidFill>
              </a:rPr>
              <a:t>Joint x-rays: To establish baseline and evaluate joint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7498080" cy="4572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Desired Outcomes</a:t>
            </a:r>
          </a:p>
          <a:p>
            <a:pPr>
              <a:buNone/>
            </a:pPr>
            <a:r>
              <a:rPr lang="en-US" i="1" dirty="0" smtClean="0"/>
              <a:t>   </a:t>
            </a:r>
            <a:r>
              <a:rPr lang="en-US" dirty="0" smtClean="0"/>
              <a:t>The goals of treatment in RA are to</a:t>
            </a:r>
          </a:p>
          <a:p>
            <a:pPr>
              <a:buNone/>
            </a:pPr>
            <a:r>
              <a:rPr lang="en-US" dirty="0" smtClean="0"/>
              <a:t> (1) reduce or eliminate pain</a:t>
            </a:r>
          </a:p>
          <a:p>
            <a:pPr>
              <a:buNone/>
            </a:pPr>
            <a:r>
              <a:rPr lang="en-US" dirty="0" smtClean="0"/>
              <a:t>(2) protect </a:t>
            </a:r>
            <a:r>
              <a:rPr lang="en-US" dirty="0" err="1" smtClean="0"/>
              <a:t>articular</a:t>
            </a:r>
            <a:r>
              <a:rPr lang="en-US" dirty="0" smtClean="0"/>
              <a:t> structures</a:t>
            </a:r>
          </a:p>
          <a:p>
            <a:pPr>
              <a:buNone/>
            </a:pPr>
            <a:r>
              <a:rPr lang="en-US" dirty="0" smtClean="0"/>
              <a:t>(3) control systemic complications</a:t>
            </a:r>
          </a:p>
          <a:p>
            <a:pPr>
              <a:buNone/>
            </a:pPr>
            <a:r>
              <a:rPr lang="en-US" dirty="0" smtClean="0"/>
              <a:t>(4) prevent loss of joint function</a:t>
            </a:r>
          </a:p>
          <a:p>
            <a:pPr>
              <a:buNone/>
            </a:pPr>
            <a:r>
              <a:rPr lang="en-US" dirty="0" smtClean="0"/>
              <a:t>(5) improve or maintain quality of life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33600" y="533400"/>
            <a:ext cx="5943600" cy="1066800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Monotype Corsiva" pitchFamily="66" charset="0"/>
              </a:rPr>
              <a:t>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/>
          <a:lstStyle/>
          <a:p>
            <a:r>
              <a:rPr lang="en-US" dirty="0" smtClean="0"/>
              <a:t>ACR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66800"/>
            <a:ext cx="749808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new criteria are as follows: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morning stiffness in and around joints lasting at least 1 hour before maximal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improvement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soft tissue swelling (arthritis) of 3 or more joint areas observed by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physician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swelling (arthritis) of the proximal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interphalangeal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metacarpophalangeal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or wrist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joints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4) symmetric swelling (arthritis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5) rheumatoid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nodules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6) the presence of rheumatoid factor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7) radiographic erosions and/or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periarticular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osteopenia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hand and/or wrist joints.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Criteria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through 4 must have been present for at least 6 weeks. Rheumatoid arthritis is defined by the presence of 4 or more criteria, and no further qualifications (classic, definite, or probable) or list of exclusions are required</a:t>
            </a:r>
            <a:r>
              <a:rPr lang="en-US" dirty="0" smtClean="0"/>
              <a:t>. 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9445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dobe Caslon Pro" pitchFamily="18" charset="0"/>
              </a:rPr>
              <a:t/>
            </a:r>
            <a:br>
              <a:rPr lang="en-US" sz="3600" dirty="0" smtClean="0">
                <a:latin typeface="Adobe Caslon Pro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dobe Caslon Pro" pitchFamily="18" charset="0"/>
              </a:rPr>
              <a:t>NONPHARMACOLOGIC THERAPY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8006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B0F0"/>
              </a:buClr>
              <a:buSzPct val="98000"/>
              <a:buFont typeface="Wingdings" pitchFamily="2" charset="2"/>
              <a:buChar char="ü"/>
            </a:pPr>
            <a:r>
              <a:rPr lang="en-US" dirty="0" smtClean="0"/>
              <a:t>Adequate rest, weight reduction if obese, occupational therapy, physical therapy, and use of assistive devices may improve symptoms and help maintain joint function.</a:t>
            </a:r>
          </a:p>
          <a:p>
            <a:pPr>
              <a:buClr>
                <a:srgbClr val="00B0F0"/>
              </a:buClr>
              <a:buSzPct val="98000"/>
              <a:buFont typeface="Wingdings" pitchFamily="2" charset="2"/>
              <a:buChar char="ü"/>
            </a:pPr>
            <a:r>
              <a:rPr lang="en-US" dirty="0" smtClean="0"/>
              <a:t>Patients with severe disease may benefit from surgical procedures such as  tendon repair, and joint replacements.</a:t>
            </a:r>
          </a:p>
          <a:p>
            <a:pPr>
              <a:buClr>
                <a:srgbClr val="00B0F0"/>
              </a:buClr>
              <a:buSzPct val="98000"/>
              <a:buFont typeface="Wingdings" pitchFamily="2" charset="2"/>
              <a:buChar char="ü"/>
            </a:pPr>
            <a:r>
              <a:rPr lang="en-US" dirty="0" smtClean="0"/>
              <a:t>Patient education about the disease and the benefits and limitations of drug therapy is important.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B050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09600"/>
            <a:ext cx="7848600" cy="32766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sz="3500" dirty="0" smtClean="0"/>
              <a:t>Rheumatoid arthritis an autoimmune disease that results in chronic systemic inflammatory disorder that may affect many tissues and organs, but principally attacks flexible (synovial) joints. .</a:t>
            </a:r>
            <a:endParaRPr lang="en-US" sz="39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71600" y="3886200"/>
            <a:ext cx="7391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It can be a disabling and painful condition, which can lead to substantial loss of functioning and mobility if not adequately treated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924800" cy="5638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A. Disease modifying </a:t>
            </a:r>
            <a:r>
              <a:rPr lang="en-US" sz="3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antirheumatic</a:t>
            </a:r>
            <a:r>
              <a:rPr lang="en-US" sz="3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drugs </a:t>
            </a:r>
            <a:r>
              <a:rPr lang="en-US" sz="26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DMARDS</a:t>
            </a:r>
            <a:r>
              <a:rPr lang="en-US" sz="3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1.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Immunosuppressants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Methotrexate,Azathioprine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, Cyclosporine</a:t>
            </a:r>
          </a:p>
          <a:p>
            <a:pPr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Sulfasalazine</a:t>
            </a: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3.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Chloroquine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 or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Hydroxychloroquine</a:t>
            </a: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4.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Leflunomide</a:t>
            </a: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5. Gold sod.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thiomalate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Auranofin</a:t>
            </a: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6. d-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Penicillamine</a:t>
            </a: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B. </a:t>
            </a:r>
            <a:r>
              <a:rPr lang="en-US" sz="3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Biologicc</a:t>
            </a:r>
            <a:r>
              <a:rPr lang="en-US" sz="3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response modifiers (BRMs)</a:t>
            </a:r>
          </a:p>
          <a:p>
            <a:pPr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1.TNF alpha inhibitors: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Etanercept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Infliximab,adalimumab</a:t>
            </a: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2. IL-1 antagonist-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Anakinra</a:t>
            </a:r>
            <a:endParaRPr lang="en-US" sz="26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C. </a:t>
            </a:r>
            <a:r>
              <a:rPr lang="en-US" sz="3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Adjuvants</a:t>
            </a:r>
            <a:endParaRPr lang="en-US" sz="3000" b="1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Corticosteroids,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Prednisolone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and others</a:t>
            </a:r>
          </a:p>
          <a:p>
            <a:pPr>
              <a:buNone/>
            </a:pPr>
            <a:r>
              <a:rPr lang="en-US" sz="2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D. NSAIDs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228600"/>
            <a:ext cx="7848600" cy="584775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dobe Caslon Pro" pitchFamily="18" charset="0"/>
              </a:rPr>
              <a:t>   PHARMACOLOGIC THERAPY</a:t>
            </a:r>
            <a:endParaRPr lang="en-US" sz="3200" b="1" dirty="0">
              <a:solidFill>
                <a:schemeClr val="bg1"/>
              </a:solidFill>
              <a:latin typeface="Adobe Casl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04800"/>
            <a:ext cx="7866888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Nonsteroidal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Antiinflammatory</a:t>
            </a: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Drugs</a:t>
            </a:r>
          </a:p>
          <a:p>
            <a:pPr>
              <a:buNone/>
            </a:pPr>
            <a:endParaRPr lang="en-US" b="1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EE50B6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NSAIDs act primarily by inhibiting prostaglandin synthesis, which is only a small portion of the inflammatory cascade.</a:t>
            </a:r>
          </a:p>
          <a:p>
            <a:pPr>
              <a:buClr>
                <a:srgbClr val="EE50B6"/>
              </a:buClr>
              <a:buFont typeface="Wingdings" pitchFamily="2" charset="2"/>
              <a:buChar char="v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They possess both analgesic and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antiinflammatory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properties and reduce stiffness but do not slow  disease progression or prevent bony erosions or joint deformity.</a:t>
            </a:r>
          </a:p>
          <a:p>
            <a:pPr>
              <a:buClr>
                <a:srgbClr val="EE50B6"/>
              </a:buClr>
              <a:buFont typeface="Wingdings" pitchFamily="2" charset="2"/>
              <a:buChar char="v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They should seldom be used as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</a:rPr>
              <a:t>monotherapy</a:t>
            </a:r>
            <a:r>
              <a:rPr lang="en-US" sz="2600" dirty="0" smtClean="0">
                <a:latin typeface="Calibri" pitchFamily="34" charset="0"/>
                <a:cs typeface="Calibri" pitchFamily="34" charset="0"/>
              </a:rPr>
              <a:t> for RA; instead, they should be viewed as adjuncts to DMARD treatment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790688" cy="5181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Aspirin </a:t>
            </a:r>
            <a:r>
              <a:rPr lang="en-US" dirty="0" smtClean="0"/>
              <a:t>2.6–5.2 g Four times daily</a:t>
            </a: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Celecoxib</a:t>
            </a:r>
            <a:r>
              <a:rPr lang="en-US" dirty="0" smtClean="0"/>
              <a:t> 200–400 mg — Once or twice daily</a:t>
            </a: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Diclofenac</a:t>
            </a:r>
            <a:r>
              <a:rPr lang="en-US" dirty="0" smtClean="0"/>
              <a:t> 150–200 mg — 3 to 4 times </a:t>
            </a:r>
            <a:r>
              <a:rPr lang="en-US" dirty="0" err="1" smtClean="0"/>
              <a:t>daily;extended</a:t>
            </a:r>
            <a:r>
              <a:rPr lang="en-US" dirty="0" smtClean="0"/>
              <a:t> release: twice daily</a:t>
            </a: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Diflunisal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0.5–1.5 g — Twice daily</a:t>
            </a: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Etodolac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0.2–1.2 g (max, 20mg/kg)—2 to 4 times daily</a:t>
            </a: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Fenoprofen</a:t>
            </a:r>
            <a:r>
              <a:rPr lang="en-US" dirty="0" smtClean="0"/>
              <a:t> 0.9–3 g — 4 times daily</a:t>
            </a: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Flurbiprofen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200–300 mg — 2 to 4 times daily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Ibuprofen</a:t>
            </a:r>
            <a:r>
              <a:rPr lang="en-US" dirty="0" smtClean="0"/>
              <a:t> 1.2–3.2 g 20–40 mg/kg 3 to 4times daily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228600"/>
            <a:ext cx="17652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Drugs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98080" cy="868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Disease modifying </a:t>
            </a:r>
            <a:r>
              <a:rPr lang="en-US" sz="3600" dirty="0" err="1" smtClean="0">
                <a:latin typeface="Calibri" pitchFamily="34" charset="0"/>
                <a:cs typeface="Calibri" pitchFamily="34" charset="0"/>
              </a:rPr>
              <a:t>antirheumatic</a:t>
            </a:r>
            <a:r>
              <a:rPr lang="en-US" sz="3600" dirty="0" smtClean="0">
                <a:latin typeface="Calibri" pitchFamily="34" charset="0"/>
                <a:cs typeface="Calibri" pitchFamily="34" charset="0"/>
              </a:rPr>
              <a:t> drugs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8095488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30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Methotrexate</a:t>
            </a:r>
            <a:endParaRPr lang="en-US" sz="30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2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66FF33"/>
              </a:buClr>
              <a:buSzPct val="97000"/>
              <a:buFont typeface="Wingdings" pitchFamily="2" charset="2"/>
              <a:buChar char="Ø"/>
            </a:pPr>
            <a:r>
              <a:rPr lang="en-US" sz="2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MTX inhibits cytokine production and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purine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biosynthesis, which may be responsible for its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antiinflammatory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properties. Its onset is relatively rapid.</a:t>
            </a:r>
          </a:p>
          <a:p>
            <a:pPr>
              <a:buClr>
                <a:srgbClr val="66FF33"/>
              </a:buClr>
              <a:buSzPct val="97000"/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Toxicities are GI (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stomatitis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diarrhea, nausea, vomiting), hematologic (thrombocytopenia,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leukopenia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), pulmonary (fibrosis,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pneumonitis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), and hepatic (elevated enzymes, rare cirrhosis).</a:t>
            </a:r>
          </a:p>
          <a:p>
            <a:pPr>
              <a:buClr>
                <a:srgbClr val="66FF33"/>
              </a:buClr>
              <a:buSzPct val="97000"/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Concomitant folic acid may reduce some adverse effects without loss of efficacy. </a:t>
            </a:r>
          </a:p>
          <a:p>
            <a:pPr>
              <a:buNone/>
            </a:pP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52688" cy="3810000"/>
          </a:xfrm>
          <a:noFill/>
        </p:spPr>
        <p:txBody>
          <a:bodyPr>
            <a:normAutofit fontScale="62500" lnSpcReduction="20000"/>
          </a:bodyPr>
          <a:lstStyle/>
          <a:p>
            <a:pPr>
              <a:buClr>
                <a:srgbClr val="66FF33"/>
              </a:buClr>
              <a:buSzPct val="97000"/>
              <a:buNone/>
            </a:pPr>
            <a:r>
              <a:rPr lang="en-US" sz="5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Clr>
                <a:srgbClr val="66FF33"/>
              </a:buClr>
              <a:buSzPct val="97000"/>
              <a:buFont typeface="Wingdings" pitchFamily="2" charset="2"/>
              <a:buChar char="Ø"/>
            </a:pPr>
            <a:r>
              <a:rPr lang="en-US" sz="5000" dirty="0" smtClean="0">
                <a:latin typeface="Calibri" pitchFamily="34" charset="0"/>
                <a:cs typeface="Calibri" pitchFamily="34" charset="0"/>
              </a:rPr>
              <a:t>MTX is </a:t>
            </a:r>
            <a:r>
              <a:rPr lang="en-US" sz="5000" dirty="0" err="1" smtClean="0">
                <a:latin typeface="Calibri" pitchFamily="34" charset="0"/>
                <a:cs typeface="Calibri" pitchFamily="34" charset="0"/>
              </a:rPr>
              <a:t>teratogenic</a:t>
            </a:r>
            <a:r>
              <a:rPr lang="en-US" sz="5000" dirty="0" smtClean="0">
                <a:latin typeface="Calibri" pitchFamily="34" charset="0"/>
                <a:cs typeface="Calibri" pitchFamily="34" charset="0"/>
              </a:rPr>
              <a:t>, and patients should use contraception and discontinue the drug if conception  is planned.</a:t>
            </a:r>
          </a:p>
          <a:p>
            <a:pPr>
              <a:buClr>
                <a:srgbClr val="66FF33"/>
              </a:buClr>
              <a:buSzPct val="97000"/>
              <a:buFont typeface="Wingdings" pitchFamily="2" charset="2"/>
              <a:buChar char="Ø"/>
            </a:pPr>
            <a:endParaRPr lang="en-US" sz="50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66FF33"/>
              </a:buClr>
              <a:buSzPct val="97000"/>
              <a:buFont typeface="Wingdings" pitchFamily="2" charset="2"/>
              <a:buChar char="Ø"/>
            </a:pPr>
            <a:r>
              <a:rPr lang="en-US" sz="5000" dirty="0" smtClean="0">
                <a:latin typeface="Calibri" pitchFamily="34" charset="0"/>
                <a:cs typeface="Calibri" pitchFamily="34" charset="0"/>
              </a:rPr>
              <a:t>MTX is contraindicated in pregnant and nursing women, chronic liver disease, immunodeficiency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629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endParaRPr lang="en-US" sz="3600" dirty="0" smtClean="0"/>
          </a:p>
          <a:p>
            <a:r>
              <a:rPr lang="en-US" sz="3600" b="1" dirty="0" err="1" smtClean="0"/>
              <a:t>Leflunomide</a:t>
            </a:r>
            <a:endParaRPr lang="en-US" sz="3600" b="1" dirty="0" smtClean="0"/>
          </a:p>
          <a:p>
            <a:endParaRPr lang="en-US" sz="3600" b="1" dirty="0" smtClean="0"/>
          </a:p>
          <a:p>
            <a:r>
              <a:rPr lang="en-US" sz="2900" dirty="0" smtClean="0">
                <a:latin typeface="Calibri" pitchFamily="34" charset="0"/>
                <a:cs typeface="Calibri" pitchFamily="34" charset="0"/>
              </a:rPr>
              <a:t>Inhibits </a:t>
            </a:r>
            <a:r>
              <a:rPr lang="en-US" sz="2900" dirty="0" err="1" smtClean="0">
                <a:latin typeface="Calibri" pitchFamily="34" charset="0"/>
                <a:cs typeface="Calibri" pitchFamily="34" charset="0"/>
              </a:rPr>
              <a:t>pyrimidine</a:t>
            </a:r>
            <a:r>
              <a:rPr lang="en-US" sz="2900" dirty="0" smtClean="0">
                <a:latin typeface="Calibri" pitchFamily="34" charset="0"/>
                <a:cs typeface="Calibri" pitchFamily="34" charset="0"/>
              </a:rPr>
              <a:t> synthesis, which reduces lymphocyte proliferation and modulation of inflammation.</a:t>
            </a:r>
          </a:p>
          <a:p>
            <a:r>
              <a:rPr lang="en-US" sz="2900" dirty="0" smtClean="0">
                <a:latin typeface="Calibri" pitchFamily="34" charset="0"/>
                <a:cs typeface="Calibri" pitchFamily="34" charset="0"/>
              </a:rPr>
              <a:t>A loading dose of 100 mg/day for the first 3 days may result in a therapeutic response within the first month.</a:t>
            </a:r>
          </a:p>
          <a:p>
            <a:r>
              <a:rPr lang="en-US" sz="2900" dirty="0" smtClean="0">
                <a:latin typeface="Calibri" pitchFamily="34" charset="0"/>
                <a:cs typeface="Calibri" pitchFamily="34" charset="0"/>
              </a:rPr>
              <a:t>The usual maintenance dose of 20 mg/day may be lowered to 10 mg/day in cases of GI intolerance,  complaints of hair loss, or other dose-related toxicity.</a:t>
            </a:r>
          </a:p>
          <a:p>
            <a:r>
              <a:rPr lang="en-US" sz="2900" dirty="0" smtClean="0">
                <a:latin typeface="Calibri" pitchFamily="34" charset="0"/>
                <a:cs typeface="Calibri" pitchFamily="34" charset="0"/>
              </a:rPr>
              <a:t> The drug may cause liver toxicity and is contraindicated in patients with preexisting liver disease</a:t>
            </a:r>
          </a:p>
          <a:p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F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226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				</a:t>
            </a:r>
            <a:r>
              <a:rPr lang="en-US" sz="3800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Hydroxychloroquine</a:t>
            </a:r>
            <a:endParaRPr lang="en-US" sz="3800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3800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They lacks the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myelosuppressive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hepatic, and renal toxicities seen with some other DMARDs, simplifies its monitoring.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Its onset may be delayed for up to 6 weeks, but the drug should not be considered a therapeutic failure until after 6 months of therapy with no response.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nausea, vomiting, diarrhea, accommodation defects, benign corneal deposits, blurred vision, night blindness, rash, alopecia, skin pigmentation ,headache, vertigo &amp; insomnia are adverse effects.</a:t>
            </a:r>
          </a:p>
          <a:p>
            <a:pPr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1060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ulfasalazine</a:t>
            </a:r>
            <a:endParaRPr lang="en-US" sz="32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8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bg1"/>
              </a:buClr>
              <a:buSzPct val="96000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Use  is often limited by adverse effects. </a:t>
            </a:r>
          </a:p>
          <a:p>
            <a:pPr>
              <a:buClr>
                <a:schemeClr val="bg1"/>
              </a:buClr>
              <a:buSzPct val="96000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Antirheumatic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effects should be seen in 2 months.</a:t>
            </a:r>
          </a:p>
          <a:p>
            <a:pPr>
              <a:buClr>
                <a:schemeClr val="bg1"/>
              </a:buClr>
              <a:buSzPct val="96000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Adverse effects include anorexia, nausea, vomiting, diarrhea, rash,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urticaria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leukopenia,elevated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enzyme effects. </a:t>
            </a:r>
          </a:p>
          <a:p>
            <a:pPr>
              <a:buClr>
                <a:schemeClr val="bg1"/>
              </a:buClr>
              <a:buSzPct val="96000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GI symptoms may be minimized by starting with low doses, dividing the dose more evenly throughout the day, and taking the drug with food</a:t>
            </a:r>
          </a:p>
          <a:p>
            <a:pPr>
              <a:buClr>
                <a:schemeClr val="bg1"/>
              </a:buClr>
              <a:buSzPct val="96000"/>
              <a:buNone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5715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b="1" dirty="0" err="1" smtClean="0">
                <a:solidFill>
                  <a:srgbClr val="FFFF00"/>
                </a:solidFill>
              </a:rPr>
              <a:t>Aurothioglucose</a:t>
            </a:r>
            <a:r>
              <a:rPr lang="en-US" sz="2600" b="1" dirty="0" smtClean="0">
                <a:solidFill>
                  <a:srgbClr val="FFFF00"/>
                </a:solidFill>
              </a:rPr>
              <a:t>   and gold sodium </a:t>
            </a:r>
            <a:r>
              <a:rPr lang="en-US" sz="2600" b="1" dirty="0" err="1" smtClean="0">
                <a:solidFill>
                  <a:srgbClr val="FFFF00"/>
                </a:solidFill>
              </a:rPr>
              <a:t>thiomalate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dirty="0" smtClean="0"/>
              <a:t>are intramuscular (IM) gold preparations with an onset that may be delayed for 3 to 6 months.</a:t>
            </a:r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 They require weekly injections for about 22 weeks before a less frequent maintenance regimen may be initiated.</a:t>
            </a:r>
          </a:p>
          <a:p>
            <a:pPr>
              <a:buFont typeface="Wingdings" pitchFamily="2" charset="2"/>
              <a:buChar char="q"/>
            </a:pPr>
            <a:r>
              <a:rPr lang="en-US" sz="2600" b="1" dirty="0" err="1" smtClean="0">
                <a:solidFill>
                  <a:srgbClr val="FFFF00"/>
                </a:solidFill>
              </a:rPr>
              <a:t>Auranofin</a:t>
            </a:r>
            <a:r>
              <a:rPr lang="en-US" sz="2600" dirty="0" smtClean="0"/>
              <a:t> is an oral gold preparation that is more convenient but less effective than IM gold.</a:t>
            </a:r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 Adverse effects -nausea, vomiting, diarrhea, rash, </a:t>
            </a:r>
            <a:r>
              <a:rPr lang="en-US" sz="2600" dirty="0" err="1" smtClean="0"/>
              <a:t>stomatitis</a:t>
            </a:r>
            <a:r>
              <a:rPr lang="en-US" sz="2600" dirty="0" smtClean="0"/>
              <a:t> ,</a:t>
            </a:r>
            <a:r>
              <a:rPr lang="en-US" sz="2600" dirty="0" err="1" smtClean="0"/>
              <a:t>proteinuria</a:t>
            </a:r>
            <a:r>
              <a:rPr lang="en-US" sz="2600" dirty="0" smtClean="0"/>
              <a:t>, </a:t>
            </a:r>
            <a:r>
              <a:rPr lang="en-US" sz="2600" dirty="0" err="1" smtClean="0"/>
              <a:t>hematuria</a:t>
            </a:r>
            <a:r>
              <a:rPr lang="en-US" sz="2600" dirty="0" smtClean="0"/>
              <a:t>, anemia, </a:t>
            </a:r>
            <a:r>
              <a:rPr lang="en-US" sz="2600" dirty="0" err="1" smtClean="0"/>
              <a:t>leukopenia</a:t>
            </a:r>
            <a:r>
              <a:rPr lang="en-US" sz="2600" dirty="0" smtClean="0"/>
              <a:t>, thrombocytopenia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400800"/>
          </a:xfrm>
          <a:solidFill>
            <a:schemeClr val="tx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Azathioprine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Is a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purine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analog that is converted to 6-mercaptopurine and is thought to interfere with DNA and RNA synthesis.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Antirheumatic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effects may be seen in 3 to 4 weeks.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It should be discontinued if no response is observed after 12 weeks at maximal doses.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Its major adverse effects are  bone marrow suppression (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leukopenia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macrocytic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anemia, thrombocytopenia, 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pancytopenia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),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stomatitis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GI intolerance, infections, drug fever,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hepatotoxicity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and </a:t>
            </a:r>
            <a:r>
              <a:rPr lang="en-US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oncogenic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potential.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heumatoid arthritis (RA): Pathogenesis and Joint diseases feature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28888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Penicillamine</a:t>
            </a:r>
            <a:endParaRPr lang="en-US" sz="2800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Onset may be seen in 1 to 3 months, and most responses  occur within 6 months. 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Early adverse effects -  skin rash, metallic  taste,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stomatitis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, anorexia, nausea, vomiting, dyspepsia &amp;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glomerulonephritis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Penicillamine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is usually reserved for patients who are resistant to other therapies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66FF3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solidFill>
                  <a:srgbClr val="66FF33"/>
                </a:solidFill>
                <a:latin typeface="Calibri" pitchFamily="34" charset="0"/>
                <a:cs typeface="Calibri" pitchFamily="34" charset="0"/>
              </a:rPr>
              <a:t>Cyclosporine</a:t>
            </a:r>
            <a:endParaRPr lang="en-US" sz="2800" b="1" dirty="0" smtClean="0">
              <a:solidFill>
                <a:srgbClr val="66FF33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Reduces production of cytokines involved in T-cell activation and has direct effects on B cells, macrophages, bone, and cartilage cells. 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Its onset appears to be 1 to 3 months.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Important toxicities -  hypertension, hyperglycemia,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nephrotoxicity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, tremor, GI intolerance,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hirsutism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, and gingival hyperplasia. 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Cyclosporine should be reserved for patients refractory to or intolerant of other DMARDs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28888" cy="632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Biologic Agents</a:t>
            </a:r>
            <a:endParaRPr lang="en-US" b="1" dirty="0" smtClean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36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Etanercept</a:t>
            </a:r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 </a:t>
            </a:r>
          </a:p>
          <a:p>
            <a:r>
              <a:rPr lang="en-US" sz="2900" dirty="0" smtClean="0">
                <a:latin typeface="Calibri" pitchFamily="34" charset="0"/>
                <a:cs typeface="Calibri" pitchFamily="34" charset="0"/>
              </a:rPr>
              <a:t>Is a fusion protein  &amp; it binds to and  inactivates TNF, preventing it from interacting with the cell-surface TNF receptors and thereby activating cells. </a:t>
            </a:r>
          </a:p>
          <a:p>
            <a:r>
              <a:rPr lang="en-US" sz="2900" dirty="0" smtClean="0">
                <a:latin typeface="Calibri" pitchFamily="34" charset="0"/>
                <a:cs typeface="Calibri" pitchFamily="34" charset="0"/>
              </a:rPr>
              <a:t>It has been shown to slow erosive disease progression to a greater degree than oral MTX in patients with inadequate response to MTX </a:t>
            </a:r>
            <a:r>
              <a:rPr lang="en-US" sz="2900" dirty="0" err="1" smtClean="0">
                <a:latin typeface="Calibri" pitchFamily="34" charset="0"/>
                <a:cs typeface="Calibri" pitchFamily="34" charset="0"/>
              </a:rPr>
              <a:t>monotherapy</a:t>
            </a:r>
            <a:r>
              <a:rPr lang="en-US" sz="29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2900" dirty="0" smtClean="0">
                <a:latin typeface="Calibri" pitchFamily="34" charset="0"/>
                <a:cs typeface="Calibri" pitchFamily="34" charset="0"/>
              </a:rPr>
              <a:t> Adverse effects include local injection-site reactions,  </a:t>
            </a:r>
            <a:r>
              <a:rPr lang="en-US" sz="2900" dirty="0" err="1" smtClean="0">
                <a:latin typeface="Calibri" pitchFamily="34" charset="0"/>
                <a:cs typeface="Calibri" pitchFamily="34" charset="0"/>
              </a:rPr>
              <a:t>pancytopenia</a:t>
            </a:r>
            <a:r>
              <a:rPr lang="en-US" sz="2900" dirty="0" smtClean="0">
                <a:latin typeface="Calibri" pitchFamily="34" charset="0"/>
                <a:cs typeface="Calibri" pitchFamily="34" charset="0"/>
              </a:rPr>
              <a:t> and neurologic </a:t>
            </a:r>
            <a:r>
              <a:rPr lang="en-US" sz="2900" dirty="0" err="1" smtClean="0">
                <a:latin typeface="Calibri" pitchFamily="34" charset="0"/>
                <a:cs typeface="Calibri" pitchFamily="34" charset="0"/>
              </a:rPr>
              <a:t>demyelinating</a:t>
            </a:r>
            <a:r>
              <a:rPr lang="en-US" sz="2900" dirty="0" smtClean="0">
                <a:latin typeface="Calibri" pitchFamily="34" charset="0"/>
                <a:cs typeface="Calibri" pitchFamily="34" charset="0"/>
              </a:rPr>
              <a:t> syndromes.</a:t>
            </a:r>
          </a:p>
          <a:p>
            <a:r>
              <a:rPr lang="en-US" sz="2900" dirty="0" smtClean="0">
                <a:latin typeface="Calibri" pitchFamily="34" charset="0"/>
                <a:cs typeface="Calibri" pitchFamily="34" charset="0"/>
              </a:rPr>
              <a:t> No laboratory monitoring is required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buNone/>
            </a:pPr>
            <a:endParaRPr lang="en-US" sz="27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32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Infliximab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It binds to TNF and prevents its interaction with TNF receptors on inflammatory cells. 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To prevent formation of antibodies to this foreign protein, MTX should be given orally in doses used to treat RA for as long as the patient continues on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infliximab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Infliximab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may increase the risk of infection, especially upper respiratory infections. An acute infusion reaction with fever, chills,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pruritus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and rash may occur within 1 to 2 hours after administration.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33400"/>
            <a:ext cx="7790688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Adalimumab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Is a human IgG1 antibody to TNF that is less antigenic than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infliximab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It has response rates similar to other TNF inhibitors. 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Local injection site reactions were the most common adverse event reported in clinical trials. 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It has the same precautions regarding infections as the other biologics.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476488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Anakinra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FFF00"/>
              </a:buClr>
              <a:buSzPct val="105000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IL-1 normally stimulates release of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chemotactic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factors and adhesion molecules that promote migration of inflammatory leukocytes to tissues. </a:t>
            </a:r>
          </a:p>
          <a:p>
            <a:pPr>
              <a:buClr>
                <a:srgbClr val="FFFF00"/>
              </a:buClr>
              <a:buSzPct val="105000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 drug is approved for moderately to severely active RA in adults who have failed one or more DMARDs.</a:t>
            </a:r>
          </a:p>
          <a:p>
            <a:pPr>
              <a:buClr>
                <a:srgbClr val="FFFF00"/>
              </a:buClr>
              <a:buSzPct val="105000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It can be used alone or in combination with any of the other DMARDs except for TNF-blocking agents. </a:t>
            </a:r>
          </a:p>
          <a:p>
            <a:pPr>
              <a:buClr>
                <a:srgbClr val="FFFF00"/>
              </a:buClr>
              <a:buSzPct val="105000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Injection-site reactions were the most common adverse effect (e.g., redness, swelling, pain). Infection risk and precautions are similar to those for the TNF inhibitors.</a:t>
            </a:r>
          </a:p>
          <a:p>
            <a:pPr>
              <a:buClr>
                <a:srgbClr val="FFFF00"/>
              </a:buClr>
              <a:buSzPct val="105000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100 mg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s.c</a:t>
            </a:r>
            <a:r>
              <a:rPr lang="en-US" sz="2800" smtClean="0">
                <a:latin typeface="Calibri" pitchFamily="34" charset="0"/>
                <a:cs typeface="Calibri" pitchFamily="34" charset="0"/>
              </a:rPr>
              <a:t> daily dose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rgbClr val="FFFF00"/>
                </a:solidFill>
              </a:rPr>
              <a:t>Rituximab</a:t>
            </a:r>
            <a:endParaRPr lang="en-US" sz="2800" dirty="0" smtClean="0"/>
          </a:p>
          <a:p>
            <a:pPr>
              <a:buClr>
                <a:srgbClr val="FFFF00"/>
              </a:buClr>
            </a:pPr>
            <a:r>
              <a:rPr lang="en-US" sz="2800" dirty="0" smtClean="0"/>
              <a:t>It binding to B cells results in nearly complete depletion of peripheral B cells</a:t>
            </a:r>
          </a:p>
          <a:p>
            <a:pPr>
              <a:buClr>
                <a:srgbClr val="FFFF00"/>
              </a:buClr>
            </a:pPr>
            <a:r>
              <a:rPr lang="en-US" sz="2800" dirty="0" err="1" smtClean="0"/>
              <a:t>Rituximab</a:t>
            </a:r>
            <a:r>
              <a:rPr lang="en-US" sz="2800" dirty="0" smtClean="0"/>
              <a:t> is useful in patients failing MTX or TNF inhibitors.</a:t>
            </a:r>
          </a:p>
          <a:p>
            <a:pPr>
              <a:buClr>
                <a:srgbClr val="FFFF00"/>
              </a:buClr>
            </a:pPr>
            <a:r>
              <a:rPr lang="en-US" sz="2800" dirty="0" err="1" smtClean="0"/>
              <a:t>Methylprednisolone</a:t>
            </a:r>
            <a:r>
              <a:rPr lang="en-US" sz="2800" dirty="0" smtClean="0"/>
              <a:t> 100 mg should be given 30 minutes prior to </a:t>
            </a:r>
            <a:r>
              <a:rPr lang="en-US" sz="2800" dirty="0" err="1" smtClean="0"/>
              <a:t>rituximab</a:t>
            </a:r>
            <a:r>
              <a:rPr lang="en-US" sz="2800" dirty="0" smtClean="0"/>
              <a:t> to reduce the incidence and severity of infusion reactions.</a:t>
            </a:r>
          </a:p>
          <a:p>
            <a:pPr>
              <a:buClr>
                <a:srgbClr val="FFFF00"/>
              </a:buClr>
            </a:pPr>
            <a:r>
              <a:rPr lang="en-US" sz="2800" dirty="0" smtClean="0"/>
              <a:t>Acetaminophen and antihistamines may also benefit patients who have a history of reactions.</a:t>
            </a:r>
          </a:p>
          <a:p>
            <a:pPr>
              <a:buClr>
                <a:srgbClr val="FFFF00"/>
              </a:buClr>
            </a:pPr>
            <a:r>
              <a:rPr lang="en-US" sz="2800" dirty="0" smtClean="0"/>
              <a:t>MTX should be given concurrently in the usual doses for RA to achieve the best therapeutic outcomes.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66FF33"/>
                </a:solidFill>
              </a:rPr>
              <a:t>Corticosteroids</a:t>
            </a:r>
          </a:p>
          <a:p>
            <a:pPr>
              <a:buNone/>
            </a:pPr>
            <a:endParaRPr lang="en-US" b="1" dirty="0" smtClean="0">
              <a:solidFill>
                <a:srgbClr val="66FF33"/>
              </a:solidFill>
            </a:endParaRPr>
          </a:p>
          <a:p>
            <a:pPr>
              <a:buClr>
                <a:srgbClr val="66FF33"/>
              </a:buClr>
              <a:buSzPct val="103000"/>
              <a:buFont typeface="Wingdings" pitchFamily="2" charset="2"/>
              <a:buChar char="ü"/>
            </a:pPr>
            <a:r>
              <a:rPr lang="en-US" sz="2800" dirty="0" smtClean="0"/>
              <a:t>Corticosteroids have anti inflammatory and immunosuppressive properties. They interfere with antigen presentation to T lymphocytes, inhibit prostaglandin and </a:t>
            </a:r>
            <a:r>
              <a:rPr lang="en-US" sz="2800" dirty="0" err="1" smtClean="0"/>
              <a:t>leukotriene</a:t>
            </a:r>
            <a:r>
              <a:rPr lang="en-US" sz="2800" dirty="0" smtClean="0"/>
              <a:t> synthesis, and inhibit </a:t>
            </a:r>
            <a:r>
              <a:rPr lang="en-US" sz="2800" dirty="0" err="1" smtClean="0"/>
              <a:t>neutrophil</a:t>
            </a:r>
            <a:r>
              <a:rPr lang="en-US" sz="2800" dirty="0" smtClean="0"/>
              <a:t> and </a:t>
            </a:r>
            <a:r>
              <a:rPr lang="en-US" sz="2800" dirty="0" err="1" smtClean="0"/>
              <a:t>monocyte</a:t>
            </a:r>
            <a:r>
              <a:rPr lang="en-US" sz="2800" dirty="0" smtClean="0"/>
              <a:t> superoxide radical generation.</a:t>
            </a:r>
          </a:p>
          <a:p>
            <a:pPr>
              <a:buClr>
                <a:srgbClr val="66FF33"/>
              </a:buClr>
              <a:buSzPct val="103000"/>
              <a:buFont typeface="Wingdings" pitchFamily="2" charset="2"/>
              <a:buChar char="ü"/>
            </a:pPr>
            <a:r>
              <a:rPr lang="en-US" sz="2800" dirty="0" smtClean="0"/>
              <a:t>Oral corticosteroids (e.g., prednisone, </a:t>
            </a:r>
            <a:r>
              <a:rPr lang="en-US" sz="2800" dirty="0" err="1" smtClean="0"/>
              <a:t>methylprednisolone</a:t>
            </a:r>
            <a:r>
              <a:rPr lang="en-US" sz="2800" dirty="0" smtClean="0"/>
              <a:t>) can be used to control pain and </a:t>
            </a:r>
            <a:r>
              <a:rPr lang="en-US" sz="2800" dirty="0" err="1" smtClean="0"/>
              <a:t>synovitis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79248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66FF33"/>
                </a:solidFill>
                <a:latin typeface="Calibri" pitchFamily="34" charset="0"/>
                <a:cs typeface="Calibri" pitchFamily="34" charset="0"/>
              </a:rPr>
              <a:t>EVALUATION OF THERAPEUTIC OUTCOMES</a:t>
            </a:r>
          </a:p>
          <a:p>
            <a:pPr>
              <a:buNone/>
            </a:pPr>
            <a:endParaRPr lang="en-US" b="1" dirty="0" smtClean="0">
              <a:solidFill>
                <a:srgbClr val="66FF33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• Clinical signs of improvement include reduction in joint swelling, decreased warmth over actively involved joints, and decreased tenderness to joint palpation.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• Symptom improvement includes reduction in joint pain and morning stiffness, longer time to onset of afternoon fatigue, and improvement in ability to perform daily activities.</a:t>
            </a:r>
          </a:p>
          <a:p>
            <a:pPr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33400"/>
            <a:ext cx="7772400" cy="60198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Periodic joint radiographs may be useful in assessing disease progression.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Laboratory monitoring is of little value in monitoring response to therapy but is essential for detecting and preventing adverse drug effects 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Patients should be questioned about the presence of symptoms that may be related to adverse drug effects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650480" cy="5029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dirty="0" smtClean="0"/>
              <a:t>RA results from a </a:t>
            </a:r>
            <a:r>
              <a:rPr lang="en-US" dirty="0" err="1" smtClean="0"/>
              <a:t>dysregulation</a:t>
            </a:r>
            <a:r>
              <a:rPr lang="en-US" dirty="0" smtClean="0"/>
              <a:t> of the </a:t>
            </a:r>
            <a:r>
              <a:rPr lang="en-US" dirty="0" err="1" smtClean="0"/>
              <a:t>humoral</a:t>
            </a:r>
            <a:r>
              <a:rPr lang="en-US" dirty="0" smtClean="0"/>
              <a:t> and cell-mediated components of the immune system. 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dirty="0" smtClean="0"/>
              <a:t>Most patients produce antibodies called rheumatoid factors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r>
              <a:rPr lang="en-US" dirty="0" err="1" smtClean="0"/>
              <a:t>Immunoglobulins</a:t>
            </a:r>
            <a:r>
              <a:rPr lang="en-US" dirty="0" smtClean="0"/>
              <a:t>  can activate the complement system, which amplifies the immune response by enhancing </a:t>
            </a:r>
            <a:r>
              <a:rPr lang="en-US" dirty="0" err="1" smtClean="0"/>
              <a:t>chemotaxis</a:t>
            </a:r>
            <a:r>
              <a:rPr lang="en-US" dirty="0" smtClean="0"/>
              <a:t>, </a:t>
            </a:r>
            <a:r>
              <a:rPr lang="en-US" dirty="0" err="1" smtClean="0"/>
              <a:t>phagocytosis</a:t>
            </a:r>
            <a:r>
              <a:rPr lang="en-US" dirty="0" smtClean="0"/>
              <a:t>, and release of </a:t>
            </a:r>
            <a:r>
              <a:rPr lang="en-US" dirty="0" err="1" smtClean="0"/>
              <a:t>lymphokines</a:t>
            </a:r>
            <a:r>
              <a:rPr lang="en-US" dirty="0" smtClean="0"/>
              <a:t> by mononuclear cells that are then presented to T lymphocytes. 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457200"/>
            <a:ext cx="4729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  <a:latin typeface="Adobe Caslon Pro Bold" pitchFamily="18" charset="0"/>
              </a:rPr>
              <a:t>PATHOPHYSIOLOGY</a:t>
            </a:r>
            <a:endParaRPr lang="en-US" sz="1200" dirty="0" smtClean="0">
              <a:solidFill>
                <a:srgbClr val="FFFF00"/>
              </a:solidFill>
              <a:latin typeface="Adobe Caslon Pro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 rot="19476142">
            <a:off x="-122384" y="860189"/>
            <a:ext cx="3156633" cy="58477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bg1"/>
                </a:solidFill>
                <a:latin typeface="Segoe Print" pitchFamily="2" charset="0"/>
                <a:cs typeface="Calibri" pitchFamily="34" charset="0"/>
              </a:rPr>
              <a:t>ALGORITHM</a:t>
            </a:r>
            <a:endParaRPr lang="en-US" sz="3200" dirty="0">
              <a:solidFill>
                <a:schemeClr val="bg1"/>
              </a:solidFill>
              <a:latin typeface="Segoe Print" pitchFamily="2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2286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Mild disease and no erosions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1752600"/>
            <a:ext cx="3048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NSAID or aspirin +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non drug therapy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7400" y="3505200"/>
            <a:ext cx="5181600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Disease modifying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antirheumatic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drugs</a:t>
            </a:r>
          </a:p>
          <a:p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Methotrexate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Lenflunomide,gold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Sulfasalazine,hydroxychloroquine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6600" y="1828800"/>
            <a:ext cx="2057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Combination therapy with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3352800"/>
            <a:ext cx="656975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Yes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48200" y="990600"/>
            <a:ext cx="0" cy="73152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24400" y="1066800"/>
            <a:ext cx="106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Yes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0" y="2667000"/>
            <a:ext cx="1346266" cy="769441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Adequate 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Response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cxnSp>
        <p:nvCxnSpPr>
          <p:cNvPr id="16" name="Straight Arrow Connector 15"/>
          <p:cNvCxnSpPr>
            <a:endCxn id="8" idx="0"/>
          </p:cNvCxnSpPr>
          <p:nvPr/>
        </p:nvCxnSpPr>
        <p:spPr>
          <a:xfrm>
            <a:off x="4648200" y="2667000"/>
            <a:ext cx="0" cy="8382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5" idx="1"/>
            <a:endCxn id="10" idx="3"/>
          </p:cNvCxnSpPr>
          <p:nvPr/>
        </p:nvCxnSpPr>
        <p:spPr>
          <a:xfrm rot="10800000" flipV="1">
            <a:off x="809376" y="3051721"/>
            <a:ext cx="714625" cy="531912"/>
          </a:xfrm>
          <a:prstGeom prst="bentConnector3">
            <a:avLst>
              <a:gd name="adj1" fmla="val 50000"/>
            </a:avLst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0" y="5257800"/>
            <a:ext cx="1471108" cy="4001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Continue Rx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81000" y="3810000"/>
            <a:ext cx="0" cy="144780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9" idx="0"/>
          </p:cNvCxnSpPr>
          <p:nvPr/>
        </p:nvCxnSpPr>
        <p:spPr>
          <a:xfrm flipH="1" flipV="1">
            <a:off x="7239000" y="685800"/>
            <a:ext cx="876300" cy="114300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9" idx="1"/>
            <a:endCxn id="7" idx="3"/>
          </p:cNvCxnSpPr>
          <p:nvPr/>
        </p:nvCxnSpPr>
        <p:spPr>
          <a:xfrm flipH="1" flipV="1">
            <a:off x="5867400" y="2209800"/>
            <a:ext cx="1219200" cy="3810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9" idx="2"/>
            <a:endCxn id="8" idx="3"/>
          </p:cNvCxnSpPr>
          <p:nvPr/>
        </p:nvCxnSpPr>
        <p:spPr>
          <a:xfrm flipH="1">
            <a:off x="7239000" y="2667000"/>
            <a:ext cx="876300" cy="190500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239000" y="1219200"/>
            <a:ext cx="9144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  No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733800" y="2819400"/>
            <a:ext cx="68875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 No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905000" y="6096000"/>
            <a:ext cx="3048000" cy="461665"/>
          </a:xfrm>
          <a:prstGeom prst="rect">
            <a:avLst/>
          </a:prstGeom>
          <a:solidFill>
            <a:srgbClr val="F0569C"/>
          </a:solidFill>
          <a:ln>
            <a:solidFill>
              <a:srgbClr val="F0569C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equate response</a:t>
            </a:r>
          </a:p>
        </p:txBody>
      </p:sp>
      <p:cxnSp>
        <p:nvCxnSpPr>
          <p:cNvPr id="121" name="Straight Arrow Connector 120"/>
          <p:cNvCxnSpPr>
            <a:stCxn id="101" idx="1"/>
          </p:cNvCxnSpPr>
          <p:nvPr/>
        </p:nvCxnSpPr>
        <p:spPr>
          <a:xfrm flipH="1" flipV="1">
            <a:off x="533400" y="5715004"/>
            <a:ext cx="1371600" cy="611829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3048000" y="3048000"/>
            <a:ext cx="609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5181600" y="6172200"/>
            <a:ext cx="68875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 No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0" name="Straight Arrow Connector 129"/>
          <p:cNvCxnSpPr>
            <a:endCxn id="128" idx="0"/>
          </p:cNvCxnSpPr>
          <p:nvPr/>
        </p:nvCxnSpPr>
        <p:spPr>
          <a:xfrm>
            <a:off x="5486400" y="5638800"/>
            <a:ext cx="39577" cy="533400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76400" y="5486400"/>
            <a:ext cx="62484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Cyclosphosphamide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 investigational 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drug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0" y="3962400"/>
            <a:ext cx="170010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Adequate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response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1828800"/>
            <a:ext cx="16002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Adequate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Response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3124200"/>
            <a:ext cx="751667" cy="461665"/>
          </a:xfrm>
          <a:prstGeom prst="rect">
            <a:avLst/>
          </a:prstGeom>
          <a:solidFill>
            <a:srgbClr val="F0569C"/>
          </a:solidFill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304800"/>
            <a:ext cx="61722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Try another DMARD above or consider</a:t>
            </a: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Azathioprine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 </a:t>
            </a:r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Etanercept</a:t>
            </a:r>
            <a:endParaRPr lang="en-US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Infiximab,penicillamine</a:t>
            </a:r>
            <a:endParaRPr lang="en-US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1800" y="3048000"/>
            <a:ext cx="3581400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Cyclosporine or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Combination DMARD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48200" y="1676400"/>
            <a:ext cx="0" cy="12192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038600" y="1905000"/>
            <a:ext cx="49084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No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2" name="Straight Arrow Connector 21"/>
          <p:cNvCxnSpPr>
            <a:stCxn id="5" idx="2"/>
            <a:endCxn id="6" idx="0"/>
          </p:cNvCxnSpPr>
          <p:nvPr/>
        </p:nvCxnSpPr>
        <p:spPr>
          <a:xfrm flipH="1">
            <a:off x="1290234" y="2659797"/>
            <a:ext cx="1338666" cy="464403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3"/>
            <a:endCxn id="20" idx="1"/>
          </p:cNvCxnSpPr>
          <p:nvPr/>
        </p:nvCxnSpPr>
        <p:spPr>
          <a:xfrm flipV="1">
            <a:off x="3429000" y="2105055"/>
            <a:ext cx="609600" cy="13924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2"/>
            <a:endCxn id="13" idx="0"/>
          </p:cNvCxnSpPr>
          <p:nvPr/>
        </p:nvCxnSpPr>
        <p:spPr>
          <a:xfrm>
            <a:off x="4762500" y="3878997"/>
            <a:ext cx="38100" cy="1607403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114800" y="4114800"/>
            <a:ext cx="49084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No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581400" y="4343400"/>
            <a:ext cx="609600" cy="9307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1371600" y="3429000"/>
            <a:ext cx="838200" cy="582543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16200000">
            <a:off x="-2099" y="3126299"/>
            <a:ext cx="1471108" cy="4001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Continue Rx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7866888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processed antigen is recognized by the major </a:t>
            </a:r>
            <a:r>
              <a:rPr lang="en-US" sz="2800" dirty="0" err="1" smtClean="0"/>
              <a:t>histocompatibility</a:t>
            </a:r>
            <a:r>
              <a:rPr lang="en-US" sz="2800" dirty="0" smtClean="0"/>
              <a:t> complex proteins on the lymphocyte surface, resulting in activation of T and B cells.</a:t>
            </a:r>
          </a:p>
          <a:p>
            <a:r>
              <a:rPr lang="en-US" sz="2800" dirty="0" smtClean="0"/>
              <a:t>TNF &amp; Interleukin- 1 are </a:t>
            </a:r>
            <a:r>
              <a:rPr lang="en-US" sz="2800" dirty="0" err="1" smtClean="0"/>
              <a:t>proinflammatory</a:t>
            </a:r>
            <a:r>
              <a:rPr lang="en-US" sz="2800" dirty="0" smtClean="0"/>
              <a:t> cytokines</a:t>
            </a:r>
          </a:p>
          <a:p>
            <a:r>
              <a:rPr lang="en-US" sz="2800" dirty="0" smtClean="0"/>
              <a:t>Activated T cell produce </a:t>
            </a:r>
            <a:r>
              <a:rPr lang="en-US" sz="2800" dirty="0" err="1" smtClean="0"/>
              <a:t>cytotoxins</a:t>
            </a:r>
            <a:endParaRPr lang="en-US" sz="2800" dirty="0" smtClean="0"/>
          </a:p>
          <a:p>
            <a:r>
              <a:rPr lang="en-US" sz="2800" dirty="0" smtClean="0"/>
              <a:t>Activated B cells produce plasma cells, which form antibodies that, in combination with complement, result in accumulation of granulocytes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81000"/>
            <a:ext cx="7866888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Granulocytes release </a:t>
            </a:r>
            <a:r>
              <a:rPr lang="en-US" sz="2800" dirty="0" err="1" smtClean="0"/>
              <a:t>cytotoxins</a:t>
            </a:r>
            <a:r>
              <a:rPr lang="en-US" sz="2800" dirty="0" smtClean="0"/>
              <a:t>, oxygen free radicals, and hydroxyl radicals that promote cellular damage to </a:t>
            </a:r>
            <a:r>
              <a:rPr lang="en-US" sz="2800" dirty="0" err="1" smtClean="0"/>
              <a:t>synovium</a:t>
            </a:r>
            <a:r>
              <a:rPr lang="en-US" sz="2800" dirty="0" smtClean="0"/>
              <a:t> and bone.</a:t>
            </a:r>
          </a:p>
          <a:p>
            <a:r>
              <a:rPr lang="en-US" sz="2800" dirty="0" err="1" smtClean="0"/>
              <a:t>Vasoactive</a:t>
            </a:r>
            <a:r>
              <a:rPr lang="en-US" sz="2800" dirty="0" smtClean="0"/>
              <a:t> substances (histamine, </a:t>
            </a:r>
            <a:r>
              <a:rPr lang="en-US" sz="2800" dirty="0" err="1" smtClean="0"/>
              <a:t>kinins</a:t>
            </a:r>
            <a:r>
              <a:rPr lang="en-US" sz="2800" dirty="0" smtClean="0"/>
              <a:t>, prostaglandins) are released at sites of inflammation, increasing blood flow and vascular permeability.</a:t>
            </a:r>
          </a:p>
          <a:p>
            <a:r>
              <a:rPr lang="en-US" sz="2800" dirty="0" smtClean="0"/>
              <a:t>This causes edema, warmth, </a:t>
            </a:r>
            <a:r>
              <a:rPr lang="en-US" sz="2800" dirty="0" err="1" smtClean="0"/>
              <a:t>erythema</a:t>
            </a:r>
            <a:r>
              <a:rPr lang="en-US" sz="2800" dirty="0" smtClean="0"/>
              <a:t>, and pain and makes it easier for granulocytes to pass from blood vessels to sites of inflammation.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8001000" cy="5635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Rheumatoid arthritis passes through four stages</a:t>
            </a:r>
            <a:r>
              <a:rPr lang="en-US" sz="2800" dirty="0" smtClean="0"/>
              <a:t>.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The first stage is the inflammation of the synovial membrane (</a:t>
            </a:r>
            <a:r>
              <a:rPr lang="en-US" sz="2800" dirty="0" err="1" smtClean="0"/>
              <a:t>synovitis</a:t>
            </a:r>
            <a:r>
              <a:rPr lang="en-US" sz="2800" dirty="0" smtClean="0"/>
              <a:t>), causing congestion and </a:t>
            </a:r>
            <a:r>
              <a:rPr lang="en-US" sz="2800" dirty="0" err="1" smtClean="0"/>
              <a:t>oedema</a:t>
            </a:r>
            <a:r>
              <a:rPr lang="en-US" sz="2800" dirty="0" smtClean="0"/>
              <a:t>.</a:t>
            </a:r>
            <a:endParaRPr lang="en-IN" sz="2800" dirty="0" smtClean="0"/>
          </a:p>
          <a:p>
            <a:r>
              <a:rPr lang="en-US" sz="2800" dirty="0" smtClean="0"/>
              <a:t>The next stage is the formation of </a:t>
            </a:r>
            <a:r>
              <a:rPr lang="en-US" sz="2800" dirty="0" err="1" smtClean="0"/>
              <a:t>pannus</a:t>
            </a:r>
            <a:r>
              <a:rPr lang="en-US" sz="2800" dirty="0" smtClean="0"/>
              <a:t>. A layer of inflammatory tissue forms in the joint capsule.</a:t>
            </a:r>
          </a:p>
          <a:p>
            <a:r>
              <a:rPr lang="en-US" sz="2800" dirty="0" smtClean="0"/>
              <a:t>Fibroblasts, leucocytes, lymphocytes, plasma cells and other materials multiply from the synovial membrane leading to a </a:t>
            </a:r>
            <a:r>
              <a:rPr lang="en-US" sz="2800" dirty="0" err="1" smtClean="0"/>
              <a:t>pannus</a:t>
            </a:r>
            <a:r>
              <a:rPr lang="en-US" sz="2800" dirty="0" smtClean="0"/>
              <a:t> tissue which invades the cartilage and slowly replace it with tough fibrous tissue.</a:t>
            </a:r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838200"/>
            <a:ext cx="7327392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The disease progresses to the next stage known as fibrous </a:t>
            </a:r>
            <a:r>
              <a:rPr lang="en-US" dirty="0" err="1" smtClean="0"/>
              <a:t>ankylosis</a:t>
            </a:r>
            <a:r>
              <a:rPr lang="en-US" dirty="0" smtClean="0"/>
              <a:t>. This involves the conversion of the </a:t>
            </a:r>
            <a:r>
              <a:rPr lang="en-US" dirty="0" err="1" smtClean="0"/>
              <a:t>articular</a:t>
            </a:r>
            <a:r>
              <a:rPr lang="en-US" dirty="0" smtClean="0"/>
              <a:t> cartilage of the joint into fibrous tissue thereby inhibiting motion of the joint. </a:t>
            </a:r>
          </a:p>
          <a:p>
            <a:endParaRPr lang="en-US" dirty="0" smtClean="0"/>
          </a:p>
          <a:p>
            <a:r>
              <a:rPr lang="en-US" dirty="0" smtClean="0"/>
              <a:t>The final stage is the bony </a:t>
            </a:r>
            <a:r>
              <a:rPr lang="en-US" dirty="0" err="1" smtClean="0"/>
              <a:t>ankylosis</a:t>
            </a:r>
            <a:r>
              <a:rPr lang="en-US" dirty="0" smtClean="0"/>
              <a:t>. In this stage, the bones of the joint fuse together thereby making mobility impossible</a:t>
            </a:r>
            <a:endParaRPr lang="en-IN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New folder (4)\RA-joint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3245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2138</Words>
  <Application>Microsoft Office PowerPoint</Application>
  <PresentationFormat>On-screen Show (4:3)</PresentationFormat>
  <Paragraphs>217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Solstice</vt:lpstr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ACR GUIDELINES</vt:lpstr>
      <vt:lpstr> NONPHARMACOLOGIC THERAPY </vt:lpstr>
      <vt:lpstr>Slide 20</vt:lpstr>
      <vt:lpstr>Slide 21</vt:lpstr>
      <vt:lpstr>Slide 22</vt:lpstr>
      <vt:lpstr>Disease modifying antirheumatic drugs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acer</dc:creator>
  <cp:lastModifiedBy>Sneha Prakash</cp:lastModifiedBy>
  <cp:revision>126</cp:revision>
  <dcterms:created xsi:type="dcterms:W3CDTF">2013-12-30T15:32:23Z</dcterms:created>
  <dcterms:modified xsi:type="dcterms:W3CDTF">2023-06-07T06:41:43Z</dcterms:modified>
</cp:coreProperties>
</file>