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320" r:id="rId6"/>
    <p:sldId id="321" r:id="rId7"/>
    <p:sldId id="322" r:id="rId8"/>
    <p:sldId id="327" r:id="rId9"/>
    <p:sldId id="328" r:id="rId10"/>
    <p:sldId id="266" r:id="rId11"/>
    <p:sldId id="323" r:id="rId12"/>
    <p:sldId id="324" r:id="rId13"/>
    <p:sldId id="325" r:id="rId14"/>
    <p:sldId id="287" r:id="rId15"/>
    <p:sldId id="329" r:id="rId16"/>
    <p:sldId id="330" r:id="rId17"/>
    <p:sldId id="332" r:id="rId18"/>
    <p:sldId id="334" r:id="rId19"/>
    <p:sldId id="319" r:id="rId20"/>
    <p:sldId id="341" r:id="rId21"/>
    <p:sldId id="345" r:id="rId22"/>
    <p:sldId id="342" r:id="rId23"/>
    <p:sldId id="343" r:id="rId24"/>
    <p:sldId id="346" r:id="rId25"/>
    <p:sldId id="347" r:id="rId26"/>
    <p:sldId id="348" r:id="rId2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Oval 13"/>
          <p:cNvSpPr/>
          <p:nvPr/>
        </p:nvSpPr>
        <p:spPr>
          <a:xfrm>
            <a:off x="1157288" y="1344613"/>
            <a:ext cx="63500" cy="6508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" name="Date Placeholder 6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B09406D-C649-4B52-BC3E-D92EAE540C3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p>
            <a:pPr algn="ctr">
              <a:buNone/>
            </a:pPr>
            <a:fld id="{9A0DB2DC-4C9A-4742-B13C-FB6460FD3503}" type="slidenum">
              <a:rPr lang="en-IN" altLang="x-none" dirty="0">
                <a:latin typeface="Gill Sans MT" panose="020B0502020104020203" pitchFamily="34" charset="0"/>
              </a:rPr>
            </a:fld>
            <a:endParaRPr lang="en-IN" altLang="x-none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1ADB15-322C-41F0-88D9-F78772A1399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IN" altLang="x-none" dirty="0"/>
            </a:fld>
            <a:endParaRPr lang="en-IN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1ADB15-322C-41F0-88D9-F78772A1399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IN" altLang="x-none" dirty="0"/>
            </a:fld>
            <a:endParaRPr lang="en-IN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1ADB15-322C-41F0-88D9-F78772A1399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IN" altLang="x-none" dirty="0"/>
            </a:fld>
            <a:endParaRPr lang="en-IN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80C5A0-7CCF-4070-A651-C9528B7570D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p>
            <a:pPr algn="ctr">
              <a:buNone/>
            </a:pPr>
            <a:fld id="{9A0DB2DC-4C9A-4742-B13C-FB6460FD3503}" type="slidenum">
              <a:rPr lang="en-IN" altLang="x-none" dirty="0">
                <a:latin typeface="Gill Sans MT" panose="020B0502020104020203" pitchFamily="34" charset="0"/>
              </a:rPr>
            </a:fld>
            <a:endParaRPr lang="en-IN" altLang="x-none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1ADB15-322C-41F0-88D9-F78772A1399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IN" altLang="x-none" dirty="0"/>
            </a:fld>
            <a:endParaRPr lang="en-IN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0811D10-8A80-4B3E-A893-C73CCB2B901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p>
            <a:pPr algn="ctr">
              <a:buNone/>
            </a:pPr>
            <a:fld id="{9A0DB2DC-4C9A-4742-B13C-FB6460FD3503}" type="slidenum">
              <a:rPr lang="en-IN" altLang="x-none" dirty="0">
                <a:latin typeface="Gill Sans MT" panose="020B0502020104020203" pitchFamily="34" charset="0"/>
              </a:rPr>
            </a:fld>
            <a:endParaRPr lang="en-IN" altLang="x-none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1ADB15-322C-41F0-88D9-F78772A1399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IN" altLang="x-none" dirty="0"/>
            </a:fld>
            <a:endParaRPr lang="en-IN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14413" y="0"/>
            <a:ext cx="81295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CA25EC1-F54D-4D71-964C-3680F606836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p>
            <a:pPr algn="ctr">
              <a:buNone/>
            </a:pPr>
            <a:fld id="{9A0DB2DC-4C9A-4742-B13C-FB6460FD3503}" type="slidenum">
              <a:rPr lang="en-IN" altLang="x-none" dirty="0">
                <a:latin typeface="Gill Sans MT" panose="020B0502020104020203" pitchFamily="34" charset="0"/>
              </a:rPr>
            </a:fld>
            <a:endParaRPr lang="en-IN" altLang="x-none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B36A5C7-2B9B-4305-AC0A-F3B247759F92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p>
            <a:pPr algn="ctr">
              <a:buNone/>
            </a:pPr>
            <a:fld id="{9A0DB2DC-4C9A-4742-B13C-FB6460FD3503}" type="slidenum">
              <a:rPr lang="en-IN" altLang="x-none" dirty="0">
                <a:latin typeface="Gill Sans MT" panose="020B0502020104020203" pitchFamily="34" charset="0"/>
              </a:rPr>
            </a:fld>
            <a:endParaRPr lang="en-IN" altLang="x-none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marL="0" marR="0" lvl="0" indent="-283210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lowchart: Process 13"/>
          <p:cNvSpPr/>
          <p:nvPr/>
        </p:nvSpPr>
        <p:spPr>
          <a:xfrm rot="19468671">
            <a:off x="396875" y="954088"/>
            <a:ext cx="685800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vert="horz" wrap="square" lIns="91440" tIns="274320" rIns="91440" bIns="45720" numCol="1" anchor="t" anchorCtr="0" compatLnSpc="1">
            <a:normAutofit/>
          </a:bodyPr>
          <a:lstStyle>
            <a:lvl1pPr indent="0">
              <a:buNone/>
              <a:defRPr sz="3200"/>
            </a:lvl1pPr>
          </a:lstStyle>
          <a:p>
            <a:pPr marL="365125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B7828A5-39EE-4A5B-92D4-B8F5C7DA9C7E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p>
            <a:pPr algn="ctr">
              <a:buNone/>
            </a:pPr>
            <a:fld id="{9A0DB2DC-4C9A-4742-B13C-FB6460FD3503}" type="slidenum">
              <a:rPr lang="en-IN" altLang="x-none" dirty="0">
                <a:latin typeface="Gill Sans MT" panose="020B0502020104020203" pitchFamily="34" charset="0"/>
              </a:rPr>
            </a:fld>
            <a:endParaRPr lang="en-IN" altLang="x-none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3">
        <a:schemeClr val="bg2"/>
      </p:bgRef>
    </p:bg>
    <p:spTree>
      <p:nvGrpSpPr>
        <p:cNvPr id="1" name=""/>
        <p:cNvGrpSpPr/>
        <p:nvPr/>
      </p:nvGrpSpPr>
      <p:grpSpPr/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61ADB15-322C-41F0-88D9-F78772A1399A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rgbClr val="B5A788"/>
                </a:solidFill>
                <a:latin typeface="Gill Sans MT" panose="020B0502020104020203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IN" altLang="x-none" dirty="0"/>
            </a:fld>
            <a:endParaRPr lang="en-IN" altLang="x-none" dirty="0"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9pPr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6855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355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7305" indent="-182880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3"/>
          </a:xfrm>
        </p:spPr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Autonomic Nervous System</a:t>
            </a:r>
            <a:endParaRPr kumimoji="0" lang="en-IN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3898265"/>
            <a:ext cx="7407275" cy="2174240"/>
          </a:xfrm>
        </p:spPr>
        <p:txBody>
          <a:bodyPr vert="horz" wrap="square" lIns="91440" tIns="0" rIns="91440" bIns="45720" numCol="1" anchor="t" anchorCtr="0" compatLnSpc="1">
            <a:normAutofit fontScale="50000"/>
          </a:bodyPr>
          <a:lstStyle/>
          <a:p>
            <a:pPr marL="27305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Dr. MOHAMMAD MANSOOR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Professor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Dept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Pharmacology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Devaki amma memorial college of pharmacy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Chelmbra, Mallapuram ( dist)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Kerala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en-IN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93775"/>
          </a:xfrm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Postganglionic Sympathetic Neuron</a:t>
            </a:r>
            <a:endParaRPr sz="3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1435100" y="1700213"/>
            <a:ext cx="7499350" cy="4465637"/>
          </a:xfrm>
        </p:spPr>
        <p:txBody>
          <a:bodyPr vert="horz" wrap="square" lIns="91440" tIns="45720" rIns="91440" bIns="45720" anchor="t" anchorCtr="0"/>
          <a:p>
            <a:pPr marL="793750" indent="-711200" eaLnBrk="1" hangingPunct="1"/>
            <a:r>
              <a:rPr sz="2800" dirty="0"/>
              <a:t>All 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Postganglionic Sympathetic Neuron</a:t>
            </a:r>
            <a:r>
              <a:rPr sz="2800" dirty="0"/>
              <a:t> arises from sympathetic ganglia</a:t>
            </a:r>
            <a:endParaRPr sz="2800" dirty="0"/>
          </a:p>
          <a:p>
            <a:pPr marL="793750" indent="-711200" eaLnBrk="1" hangingPunct="1"/>
            <a:r>
              <a:rPr sz="2800" dirty="0"/>
              <a:t>Cell body located in ganglion</a:t>
            </a:r>
            <a:endParaRPr sz="2800" dirty="0"/>
          </a:p>
          <a:p>
            <a:pPr marL="793750" indent="-711200" eaLnBrk="1" hangingPunct="1"/>
            <a:r>
              <a:rPr sz="2800" dirty="0"/>
              <a:t>These are -</a:t>
            </a:r>
            <a:endParaRPr sz="2800" dirty="0"/>
          </a:p>
          <a:p>
            <a:pPr marL="1571625" lvl="4" indent="-457200" eaLnBrk="1" hangingPunct="1">
              <a:buFont typeface="Wingdings" panose="05000000000000000000" pitchFamily="2" charset="2"/>
              <a:buChar char="Ø"/>
            </a:pPr>
            <a:r>
              <a:rPr sz="2800" dirty="0"/>
              <a:t>Short  &amp;</a:t>
            </a:r>
            <a:endParaRPr sz="2800" dirty="0"/>
          </a:p>
          <a:p>
            <a:pPr marL="1571625" lvl="4" indent="-457200" eaLnBrk="1" hangingPunct="1">
              <a:buFont typeface="Wingdings" panose="05000000000000000000" pitchFamily="2" charset="2"/>
              <a:buChar char="Ø"/>
            </a:pPr>
            <a:r>
              <a:rPr sz="2800" dirty="0"/>
              <a:t> Nonmyelinated</a:t>
            </a:r>
            <a:endParaRPr sz="2800" dirty="0"/>
          </a:p>
          <a:p>
            <a:pPr marL="1571625" lvl="4" indent="-457200" eaLnBrk="1" hangingPunct="1">
              <a:buFont typeface="Wingdings" panose="05000000000000000000" pitchFamily="2" charset="2"/>
              <a:buChar char="Ø"/>
            </a:pPr>
            <a:r>
              <a:rPr sz="2800" dirty="0"/>
              <a:t>Type C fibers</a:t>
            </a:r>
            <a:endParaRPr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Rectangle 2"/>
          <p:cNvSpPr>
            <a:spLocks noGrp="1"/>
          </p:cNvSpPr>
          <p:nvPr>
            <p:ph type="title"/>
          </p:nvPr>
        </p:nvSpPr>
        <p:spPr bwMode="auto">
          <a:xfrm>
            <a:off x="1476375" y="476250"/>
            <a:ext cx="7499350" cy="936625"/>
          </a:xfrm>
          <a:noFill/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  <a:cs typeface="+mj-cs"/>
              </a:rPr>
              <a:t> </a:t>
            </a:r>
            <a:r>
              <a:rPr kumimoji="0" lang="en-US" sz="35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Postganglionic Sympathetic Neuron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  <a:cs typeface="+mj-cs"/>
              </a:rPr>
              <a:t> 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+mj-ea"/>
              <a:cs typeface="+mj-cs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1403350" y="2133600"/>
            <a:ext cx="7499350" cy="3311525"/>
          </a:xfrm>
        </p:spPr>
        <p:txBody>
          <a:bodyPr vert="horz" wrap="square" lIns="91440" tIns="45720" rIns="91440" bIns="45720" anchor="t" anchorCtr="0"/>
          <a:p>
            <a:pPr marL="692150" indent="-609600" eaLnBrk="1" hangingPunct="1">
              <a:buNone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Postganglionic Sympathetic Fibers may-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buNone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    Pass through gray ramus communicantes and re-enter ventral root to reach a spinal nerve and innervate the-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95425" lvl="4" indent="-381000" eaLnBrk="1" hangingPunct="1">
              <a:buFont typeface="Wingdings" panose="05000000000000000000" pitchFamily="2" charset="2"/>
              <a:buChar char="Ø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Sweat gland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95425" lvl="4" indent="-381000" eaLnBrk="1" hangingPunct="1">
              <a:buFont typeface="Wingdings" panose="05000000000000000000" pitchFamily="2" charset="2"/>
              <a:buChar char="Ø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Blood vessels 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95425" lvl="4" indent="-381000" eaLnBrk="1" hangingPunct="1">
              <a:buFont typeface="Wingdings" panose="05000000000000000000" pitchFamily="2" charset="2"/>
              <a:buChar char="Ø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Piloerector muscle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95425" lvl="4" indent="-381000" eaLnBrk="1" hangingPunct="1">
              <a:buFont typeface="Wingdings" panose="05000000000000000000" pitchFamily="2" charset="2"/>
              <a:buNone/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95425" lvl="4" indent="-381000" eaLnBrk="1" hangingPunct="1">
              <a:buFont typeface="Wingdings" panose="05000000000000000000" pitchFamily="2" charset="2"/>
              <a:buNone/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95425" lvl="4" indent="-381000" eaLnBrk="1" hangingPunct="1">
              <a:buFont typeface="Wingdings" panose="05000000000000000000" pitchFamily="2" charset="2"/>
              <a:buNone/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buFont typeface="Wingdings 2" panose="05020102010507070707" pitchFamily="18" charset="2"/>
              <a:buChar char=""/>
            </a:pPr>
            <a:endParaRPr sz="24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1435100" y="476250"/>
            <a:ext cx="7499350" cy="941388"/>
          </a:xfrm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Postganglionic Sympathetic Neuron</a:t>
            </a:r>
            <a:endParaRPr sz="3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1435100" y="1700213"/>
            <a:ext cx="7499350" cy="4176712"/>
          </a:xfrm>
        </p:spPr>
        <p:txBody>
          <a:bodyPr vert="horz" wrap="square" lIns="91440" tIns="45720" rIns="91440" bIns="45720" anchor="t" anchorCtr="0"/>
          <a:p>
            <a:pPr marL="692150" indent="-609600" eaLnBrk="1" hangingPunct="1">
              <a:buNone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Postganglionic Sympathetic Fibers may-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Pass through gray ramus communicantes and re-enter ventral root to reach a spinal nerve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Reach a cranial nerve through communicating branch &amp; distributed through it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Pass into a vascular branch and distributed to branches of vessels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Innervate the visceral organs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6625" lvl="1" indent="-533400" eaLnBrk="1" hangingPunct="1">
              <a:buFont typeface="Wingdings 2" panose="05020102010507070707" pitchFamily="18" charset="2"/>
              <a:buAutoNum type="arabicPeriod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buNone/>
            </a:pPr>
            <a:endParaRPr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Picture 4" descr="15-02_MotorNervsSys_1"/>
          <p:cNvPicPr>
            <a:picLocks noChangeAspect="1"/>
          </p:cNvPicPr>
          <p:nvPr/>
        </p:nvPicPr>
        <p:blipFill>
          <a:blip r:embed="rId1"/>
          <a:srcRect t="21176" b="22353"/>
          <a:stretch>
            <a:fillRect/>
          </a:stretch>
        </p:blipFill>
        <p:spPr>
          <a:xfrm>
            <a:off x="1000125" y="692150"/>
            <a:ext cx="8143875" cy="5286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Distribution of Sympathetic neurons</a:t>
            </a:r>
            <a:endParaRPr sz="3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507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619250" y="1412875"/>
            <a:ext cx="2665413" cy="4800600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80000"/>
              <a:buFont typeface="Wingdings 2" panose="05020102010507070707" pitchFamily="18" charset="2"/>
              <a:defRPr sz="2800"/>
            </a:lvl1pPr>
            <a:lvl2pPr lvl="1">
              <a:buClr>
                <a:schemeClr val="accent1"/>
              </a:buClr>
              <a:buSzTx/>
              <a:buFont typeface="Verdana" panose="020B0604030504040204" pitchFamily="34" charset="0"/>
              <a:defRPr sz="2400"/>
            </a:lvl2pPr>
            <a:lvl3pPr lvl="2">
              <a:buClr>
                <a:schemeClr val="accent2"/>
              </a:buClr>
              <a:buSzTx/>
              <a:buFont typeface="Wingdings 2" panose="05020102010507070707" pitchFamily="18" charset="2"/>
              <a:defRPr sz="2000"/>
            </a:lvl3pPr>
            <a:lvl4pPr lvl="3">
              <a:buClr>
                <a:srgbClr val="C32D2E"/>
              </a:buClr>
              <a:buSzTx/>
              <a:buFont typeface="Wingdings 2" panose="05020102010507070707" pitchFamily="18" charset="2"/>
              <a:defRPr sz="1800"/>
            </a:lvl4pPr>
            <a:lvl5pPr lvl="4">
              <a:buClr>
                <a:srgbClr val="84AA33"/>
              </a:buClr>
              <a:buSzTx/>
              <a:buFont typeface="Wingdings 2" panose="05020102010507070707" pitchFamily="18" charset="2"/>
              <a:defRPr sz="1800"/>
            </a:lvl5pPr>
          </a:lstStyle>
          <a:p>
            <a:pPr marL="615950" lvl="0" indent="-533400" eaLnBrk="1" hangingPunct="1">
              <a:buNone/>
            </a:pPr>
            <a:r>
              <a:rPr sz="2400" u="sng" dirty="0"/>
              <a:t>Segmental level</a:t>
            </a:r>
            <a:endParaRPr sz="2400" u="sng" dirty="0"/>
          </a:p>
          <a:p>
            <a:pPr marL="615950" lvl="0" indent="-5334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T1,T2</a:t>
            </a:r>
            <a:endParaRPr dirty="0"/>
          </a:p>
          <a:p>
            <a:pPr marL="615950" lvl="0" indent="-5334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T3,T4</a:t>
            </a:r>
            <a:endParaRPr u="sng" dirty="0"/>
          </a:p>
          <a:p>
            <a:pPr marL="615950" lvl="0" indent="-5334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T5 toT9</a:t>
            </a:r>
            <a:endParaRPr u="sng" dirty="0"/>
          </a:p>
          <a:p>
            <a:pPr marL="615950" lvl="0" indent="-5334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T10 to L2</a:t>
            </a:r>
            <a:endParaRPr u="sng" dirty="0"/>
          </a:p>
          <a:p>
            <a:pPr marL="615950" lvl="0" indent="-5334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T6 toT12</a:t>
            </a:r>
            <a:endParaRPr u="sng" dirty="0"/>
          </a:p>
          <a:p>
            <a:pPr marL="615950" lvl="0" indent="-5334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L1,L2</a:t>
            </a:r>
            <a:endParaRPr u="sng" dirty="0"/>
          </a:p>
          <a:p>
            <a:pPr marL="615950" lvl="0" indent="-5334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T1toT12</a:t>
            </a:r>
            <a:endParaRPr dirty="0"/>
          </a:p>
        </p:txBody>
      </p:sp>
      <p:sp>
        <p:nvSpPr>
          <p:cNvPr id="21508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284663" y="1447800"/>
            <a:ext cx="4649787" cy="4800600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80000"/>
              <a:buFont typeface="Wingdings 2" panose="05020102010507070707" pitchFamily="18" charset="2"/>
              <a:defRPr sz="2800"/>
            </a:lvl1pPr>
            <a:lvl2pPr lvl="1">
              <a:buClr>
                <a:schemeClr val="accent1"/>
              </a:buClr>
              <a:buSzTx/>
              <a:buFont typeface="Verdana" panose="020B0604030504040204" pitchFamily="34" charset="0"/>
              <a:defRPr sz="2400"/>
            </a:lvl2pPr>
            <a:lvl3pPr lvl="2">
              <a:buClr>
                <a:schemeClr val="accent2"/>
              </a:buClr>
              <a:buSzTx/>
              <a:buFont typeface="Wingdings 2" panose="05020102010507070707" pitchFamily="18" charset="2"/>
              <a:defRPr sz="2000"/>
            </a:lvl3pPr>
            <a:lvl4pPr lvl="3">
              <a:buClr>
                <a:srgbClr val="C32D2E"/>
              </a:buClr>
              <a:buSzTx/>
              <a:buFont typeface="Wingdings 2" panose="05020102010507070707" pitchFamily="18" charset="2"/>
              <a:defRPr sz="1800"/>
            </a:lvl4pPr>
            <a:lvl5pPr lvl="4">
              <a:buClr>
                <a:srgbClr val="84AA33"/>
              </a:buClr>
              <a:buSzTx/>
              <a:buFont typeface="Wingdings 2" panose="05020102010507070707" pitchFamily="18" charset="2"/>
              <a:defRPr sz="1800"/>
            </a:lvl5pPr>
          </a:lstStyle>
          <a:p>
            <a:pPr lvl="0" eaLnBrk="1" hangingPunct="1">
              <a:buNone/>
            </a:pPr>
            <a:r>
              <a:rPr sz="2400" u="sng" dirty="0"/>
              <a:t>Area of distribution</a:t>
            </a:r>
            <a:endParaRPr sz="2400" u="sng" dirty="0"/>
          </a:p>
          <a:p>
            <a:pPr lvl="0" eaLnBrk="1" hangingPunct="1">
              <a:buNone/>
            </a:pPr>
            <a:r>
              <a:rPr dirty="0"/>
              <a:t>Head &amp; Neck</a:t>
            </a:r>
            <a:endParaRPr dirty="0"/>
          </a:p>
          <a:p>
            <a:pPr lvl="0" eaLnBrk="1" hangingPunct="1">
              <a:buNone/>
            </a:pPr>
            <a:r>
              <a:rPr dirty="0"/>
              <a:t>Thoracic viscera</a:t>
            </a:r>
            <a:endParaRPr dirty="0"/>
          </a:p>
          <a:p>
            <a:pPr lvl="0" eaLnBrk="1" hangingPunct="1">
              <a:buNone/>
            </a:pPr>
            <a:r>
              <a:rPr dirty="0"/>
              <a:t>Upper limb</a:t>
            </a:r>
            <a:endParaRPr dirty="0"/>
          </a:p>
          <a:p>
            <a:pPr lvl="0" eaLnBrk="1" hangingPunct="1">
              <a:buNone/>
            </a:pPr>
            <a:r>
              <a:rPr dirty="0"/>
              <a:t>Lower Limb</a:t>
            </a:r>
            <a:endParaRPr dirty="0"/>
          </a:p>
          <a:p>
            <a:pPr lvl="0" eaLnBrk="1" hangingPunct="1">
              <a:buNone/>
            </a:pPr>
            <a:r>
              <a:rPr dirty="0"/>
              <a:t>Upper Abdominal Viscera</a:t>
            </a:r>
            <a:endParaRPr dirty="0"/>
          </a:p>
          <a:p>
            <a:pPr lvl="0" eaLnBrk="1" hangingPunct="1">
              <a:buNone/>
            </a:pPr>
            <a:r>
              <a:rPr dirty="0"/>
              <a:t>Lower Abdominal Viscera</a:t>
            </a:r>
            <a:endParaRPr dirty="0"/>
          </a:p>
          <a:p>
            <a:pPr lvl="0" eaLnBrk="1" hangingPunct="1">
              <a:buNone/>
            </a:pPr>
            <a:r>
              <a:rPr dirty="0"/>
              <a:t>Thoracic &amp; abdominal Vessels</a:t>
            </a:r>
            <a:endParaRPr dirty="0"/>
          </a:p>
          <a:p>
            <a:pPr lvl="0" eaLnBrk="1" hangingPunct="1"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9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Effect of Sympathetic stimulation</a:t>
            </a:r>
            <a:endParaRPr sz="3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2531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35100" y="1447800"/>
            <a:ext cx="2560638" cy="4800600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80000"/>
              <a:buFont typeface="Wingdings 2" panose="05020102010507070707" pitchFamily="18" charset="2"/>
              <a:defRPr sz="2800"/>
            </a:lvl1pPr>
            <a:lvl2pPr lvl="1">
              <a:buClr>
                <a:schemeClr val="accent1"/>
              </a:buClr>
              <a:buSzTx/>
              <a:buFont typeface="Verdana" panose="020B0604030504040204" pitchFamily="34" charset="0"/>
              <a:defRPr sz="2400"/>
            </a:lvl2pPr>
            <a:lvl3pPr lvl="2">
              <a:buClr>
                <a:schemeClr val="accent2"/>
              </a:buClr>
              <a:buSzTx/>
              <a:buFont typeface="Wingdings 2" panose="05020102010507070707" pitchFamily="18" charset="2"/>
              <a:defRPr sz="2000"/>
            </a:lvl3pPr>
            <a:lvl4pPr lvl="3">
              <a:buClr>
                <a:srgbClr val="C32D2E"/>
              </a:buClr>
              <a:buSzTx/>
              <a:buFont typeface="Wingdings 2" panose="05020102010507070707" pitchFamily="18" charset="2"/>
              <a:defRPr sz="1800"/>
            </a:lvl4pPr>
            <a:lvl5pPr lvl="4">
              <a:buClr>
                <a:srgbClr val="84AA33"/>
              </a:buClr>
              <a:buSzTx/>
              <a:buFont typeface="Wingdings 2" panose="05020102010507070707" pitchFamily="18" charset="2"/>
              <a:defRPr sz="1800"/>
            </a:lvl5pPr>
          </a:lstStyle>
          <a:p>
            <a:pPr marL="615950" lvl="0" indent="-533400" eaLnBrk="1" hangingPunct="1">
              <a:lnSpc>
                <a:spcPct val="80000"/>
              </a:lnSpc>
              <a:buNone/>
            </a:pPr>
            <a:r>
              <a:rPr sz="2400" u="sng" dirty="0"/>
              <a:t>System/organ</a:t>
            </a:r>
            <a:endParaRPr sz="2400" u="sng" dirty="0"/>
          </a:p>
          <a:p>
            <a:pPr marL="615950" lvl="0" indent="-533400" eaLnBrk="1" hangingPunct="1">
              <a:lnSpc>
                <a:spcPct val="80000"/>
              </a:lnSpc>
              <a:buNone/>
            </a:pPr>
            <a:r>
              <a:rPr sz="3600" dirty="0"/>
              <a:t>CVS</a:t>
            </a:r>
            <a:endParaRPr sz="3600" dirty="0"/>
          </a:p>
          <a:p>
            <a:pPr marL="615950" lvl="0" indent="-533400" eaLnBrk="1" hangingPunct="1">
              <a:lnSpc>
                <a:spcPct val="80000"/>
              </a:lnSpc>
              <a:buNone/>
            </a:pPr>
            <a:r>
              <a:rPr sz="3200" b="1" dirty="0"/>
              <a:t>Heart</a:t>
            </a:r>
            <a:endParaRPr sz="3200" b="1" dirty="0"/>
          </a:p>
          <a:p>
            <a:pPr marL="1038225" lvl="2" indent="-381000" eaLnBrk="1" hangingPunct="1">
              <a:lnSpc>
                <a:spcPct val="80000"/>
              </a:lnSpc>
              <a:buNone/>
            </a:pPr>
            <a:r>
              <a:rPr sz="2400" dirty="0"/>
              <a:t>SAN</a:t>
            </a:r>
            <a:endParaRPr sz="2400" dirty="0"/>
          </a:p>
          <a:p>
            <a:pPr marL="1038225" lvl="2" indent="-381000" eaLnBrk="1" hangingPunct="1">
              <a:lnSpc>
                <a:spcPct val="80000"/>
              </a:lnSpc>
              <a:buNone/>
            </a:pPr>
            <a:r>
              <a:rPr sz="2400" dirty="0"/>
              <a:t>AVN </a:t>
            </a:r>
            <a:endParaRPr sz="2400" dirty="0"/>
          </a:p>
          <a:p>
            <a:pPr marL="1038225" lvl="2" indent="-381000" eaLnBrk="1" hangingPunct="1">
              <a:lnSpc>
                <a:spcPct val="80000"/>
              </a:lnSpc>
              <a:buNone/>
            </a:pPr>
            <a:r>
              <a:rPr sz="2400" dirty="0"/>
              <a:t>Purkinje Fibers</a:t>
            </a:r>
            <a:endParaRPr sz="2400" dirty="0"/>
          </a:p>
          <a:p>
            <a:pPr marL="1038225" lvl="2" indent="-381000" eaLnBrk="1" hangingPunct="1">
              <a:lnSpc>
                <a:spcPct val="80000"/>
              </a:lnSpc>
              <a:buNone/>
            </a:pPr>
            <a:r>
              <a:rPr sz="2400" dirty="0"/>
              <a:t>Myocardium</a:t>
            </a:r>
            <a:endParaRPr sz="2400" dirty="0"/>
          </a:p>
          <a:p>
            <a:pPr marL="615950" lvl="0" indent="-533400" eaLnBrk="1" hangingPunct="1">
              <a:lnSpc>
                <a:spcPct val="80000"/>
              </a:lnSpc>
              <a:buNone/>
            </a:pPr>
            <a:r>
              <a:rPr sz="2400" b="1" dirty="0"/>
              <a:t>Blood Vessels</a:t>
            </a:r>
            <a:endParaRPr sz="2400" b="1" dirty="0"/>
          </a:p>
          <a:p>
            <a:pPr marL="615950" lvl="0" indent="-533400" eaLnBrk="1" hangingPunct="1">
              <a:lnSpc>
                <a:spcPct val="80000"/>
              </a:lnSpc>
              <a:buNone/>
            </a:pPr>
            <a:endParaRPr sz="2400" dirty="0"/>
          </a:p>
          <a:p>
            <a:pPr marL="860425" lvl="1" indent="-457200" eaLnBrk="1" hangingPunct="1">
              <a:lnSpc>
                <a:spcPct val="80000"/>
              </a:lnSpc>
              <a:buFont typeface="Verdana" panose="020B0604030504040204" pitchFamily="34" charset="0"/>
              <a:buAutoNum type="alphaLcPeriod"/>
            </a:pPr>
            <a:endParaRPr sz="2000" dirty="0"/>
          </a:p>
          <a:p>
            <a:pPr marL="860425" lvl="1" indent="-457200" eaLnBrk="1" hangingPunct="1">
              <a:lnSpc>
                <a:spcPct val="80000"/>
              </a:lnSpc>
              <a:buFont typeface="Verdana" panose="020B0604030504040204" pitchFamily="34" charset="0"/>
              <a:buAutoNum type="alphaLcPeriod"/>
            </a:pPr>
            <a:endParaRPr sz="2000" dirty="0"/>
          </a:p>
          <a:p>
            <a:pPr marL="860425" lvl="1" indent="-457200" eaLnBrk="1" hangingPunct="1">
              <a:lnSpc>
                <a:spcPct val="80000"/>
              </a:lnSpc>
              <a:buFont typeface="Verdana" panose="020B0604030504040204" pitchFamily="34" charset="0"/>
              <a:buAutoNum type="alphaLcPeriod"/>
            </a:pPr>
            <a:endParaRPr sz="2000" dirty="0"/>
          </a:p>
          <a:p>
            <a:pPr marL="860425" lvl="1" indent="-457200" eaLnBrk="1" hangingPunct="1">
              <a:lnSpc>
                <a:spcPct val="80000"/>
              </a:lnSpc>
              <a:buFont typeface="Verdana" panose="020B0604030504040204" pitchFamily="34" charset="0"/>
              <a:buAutoNum type="alphaLcPeriod"/>
            </a:pPr>
            <a:endParaRPr sz="2000" dirty="0"/>
          </a:p>
          <a:p>
            <a:pPr marL="860425" lvl="1" indent="-457200" eaLnBrk="1" hangingPunct="1">
              <a:lnSpc>
                <a:spcPct val="80000"/>
              </a:lnSpc>
              <a:buFont typeface="Verdana" panose="020B0604030504040204" pitchFamily="34" charset="0"/>
              <a:buAutoNum type="alphaLcPeriod"/>
            </a:pPr>
            <a:endParaRPr sz="2000" dirty="0"/>
          </a:p>
        </p:txBody>
      </p:sp>
      <p:sp>
        <p:nvSpPr>
          <p:cNvPr id="22532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211638" y="1412875"/>
            <a:ext cx="4722812" cy="4800600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80000"/>
              <a:buFont typeface="Wingdings 2" panose="05020102010507070707" pitchFamily="18" charset="2"/>
              <a:defRPr sz="2800"/>
            </a:lvl1pPr>
            <a:lvl2pPr lvl="1">
              <a:buClr>
                <a:schemeClr val="accent1"/>
              </a:buClr>
              <a:buSzTx/>
              <a:buFont typeface="Verdana" panose="020B0604030504040204" pitchFamily="34" charset="0"/>
              <a:defRPr sz="2400"/>
            </a:lvl2pPr>
            <a:lvl3pPr lvl="2">
              <a:buClr>
                <a:schemeClr val="accent2"/>
              </a:buClr>
              <a:buSzTx/>
              <a:buFont typeface="Wingdings 2" panose="05020102010507070707" pitchFamily="18" charset="2"/>
              <a:defRPr sz="2000"/>
            </a:lvl3pPr>
            <a:lvl4pPr lvl="3">
              <a:buClr>
                <a:srgbClr val="C32D2E"/>
              </a:buClr>
              <a:buSzTx/>
              <a:buFont typeface="Wingdings 2" panose="05020102010507070707" pitchFamily="18" charset="2"/>
              <a:defRPr sz="1800"/>
            </a:lvl4pPr>
            <a:lvl5pPr lvl="4">
              <a:buClr>
                <a:srgbClr val="84AA33"/>
              </a:buClr>
              <a:buSzTx/>
              <a:buFont typeface="Wingdings 2" panose="05020102010507070707" pitchFamily="18" charset="2"/>
              <a:defRPr sz="1800"/>
            </a:lvl5pPr>
          </a:lstStyle>
          <a:p>
            <a:pPr lvl="0" algn="ctr" eaLnBrk="1" hangingPunct="1">
              <a:lnSpc>
                <a:spcPct val="80000"/>
              </a:lnSpc>
              <a:buNone/>
            </a:pPr>
            <a:r>
              <a:rPr sz="2400" u="sng" dirty="0"/>
              <a:t>Effects</a:t>
            </a:r>
            <a:endParaRPr sz="2400" u="sng" dirty="0"/>
          </a:p>
          <a:p>
            <a:pPr lvl="0" eaLnBrk="1" hangingPunct="1">
              <a:lnSpc>
                <a:spcPct val="80000"/>
              </a:lnSpc>
              <a:buNone/>
            </a:pPr>
            <a:r>
              <a:rPr sz="3600" dirty="0"/>
              <a:t>Cardiac stimulation</a:t>
            </a:r>
            <a:endParaRPr sz="3600" dirty="0"/>
          </a:p>
          <a:p>
            <a:pPr lvl="0" eaLnBrk="1" hangingPunct="1">
              <a:lnSpc>
                <a:spcPct val="80000"/>
              </a:lnSpc>
              <a:buNone/>
            </a:pPr>
            <a:endParaRPr sz="2400" dirty="0"/>
          </a:p>
          <a:p>
            <a:pPr lvl="0" algn="ctr" eaLnBrk="1" hangingPunct="1">
              <a:lnSpc>
                <a:spcPct val="80000"/>
              </a:lnSpc>
              <a:buNone/>
            </a:pPr>
            <a:r>
              <a:rPr sz="2400" dirty="0"/>
              <a:t>     +ve Chronotropic Effect</a:t>
            </a:r>
            <a:endParaRPr sz="2400" dirty="0"/>
          </a:p>
          <a:p>
            <a:pPr lvl="0" algn="ctr" eaLnBrk="1" hangingPunct="1">
              <a:lnSpc>
                <a:spcPct val="80000"/>
              </a:lnSpc>
              <a:buNone/>
            </a:pPr>
            <a:r>
              <a:rPr sz="2400" dirty="0"/>
              <a:t>     +ve Dromotropic Effect</a:t>
            </a:r>
            <a:endParaRPr sz="2400" dirty="0"/>
          </a:p>
          <a:p>
            <a:pPr lvl="0" algn="ctr" eaLnBrk="1" hangingPunct="1">
              <a:lnSpc>
                <a:spcPct val="80000"/>
              </a:lnSpc>
              <a:buNone/>
            </a:pPr>
            <a:r>
              <a:rPr sz="2400" dirty="0"/>
              <a:t>      +ve Bathmotropic Effect</a:t>
            </a:r>
            <a:endParaRPr sz="2400" dirty="0"/>
          </a:p>
          <a:p>
            <a:pPr lvl="0" algn="ctr" eaLnBrk="1" hangingPunct="1">
              <a:lnSpc>
                <a:spcPct val="80000"/>
              </a:lnSpc>
              <a:buNone/>
            </a:pPr>
            <a:endParaRPr sz="2400" dirty="0"/>
          </a:p>
          <a:p>
            <a:pPr lvl="0" algn="ctr" eaLnBrk="1" hangingPunct="1">
              <a:lnSpc>
                <a:spcPct val="80000"/>
              </a:lnSpc>
              <a:buNone/>
            </a:pPr>
            <a:r>
              <a:rPr sz="2400" dirty="0"/>
              <a:t> +ve Inotropic Effect</a:t>
            </a:r>
            <a:endParaRPr sz="2400" dirty="0"/>
          </a:p>
          <a:p>
            <a:pPr lvl="0" eaLnBrk="1" hangingPunct="1">
              <a:lnSpc>
                <a:spcPct val="80000"/>
              </a:lnSpc>
              <a:buNone/>
            </a:pPr>
            <a:r>
              <a:rPr sz="2400" dirty="0"/>
              <a:t>Vasoconstriction – Splanchnic</a:t>
            </a:r>
            <a:endParaRPr sz="2400" dirty="0"/>
          </a:p>
          <a:p>
            <a:pPr lvl="0" eaLnBrk="1" hangingPunct="1">
              <a:lnSpc>
                <a:spcPct val="80000"/>
              </a:lnSpc>
              <a:buNone/>
            </a:pPr>
            <a:r>
              <a:rPr sz="2400" dirty="0"/>
              <a:t>                               Cutaneous</a:t>
            </a:r>
            <a:endParaRPr sz="2400" dirty="0"/>
          </a:p>
          <a:p>
            <a:pPr lvl="0" eaLnBrk="1" hangingPunct="1">
              <a:lnSpc>
                <a:spcPct val="80000"/>
              </a:lnSpc>
              <a:buNone/>
            </a:pPr>
            <a:r>
              <a:rPr sz="2400" dirty="0"/>
              <a:t>Vasodilatation-skeletal blood </a:t>
            </a:r>
            <a:endParaRPr sz="2400" dirty="0"/>
          </a:p>
          <a:p>
            <a:pPr lvl="0" eaLnBrk="1" hangingPunct="1">
              <a:lnSpc>
                <a:spcPct val="80000"/>
              </a:lnSpc>
              <a:buNone/>
            </a:pPr>
            <a:r>
              <a:rPr sz="2400" dirty="0"/>
              <a:t>                         vessels</a:t>
            </a: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9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Effect of Sympathetic stimulation</a:t>
            </a:r>
            <a:endParaRPr sz="3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435100" y="1447800"/>
            <a:ext cx="2560638" cy="4800600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80000"/>
              <a:buFont typeface="Wingdings 2" panose="05020102010507070707" pitchFamily="18" charset="2"/>
              <a:defRPr sz="2800"/>
            </a:lvl1pPr>
            <a:lvl2pPr lvl="1">
              <a:buClr>
                <a:schemeClr val="accent1"/>
              </a:buClr>
              <a:buSzTx/>
              <a:buFont typeface="Verdana" panose="020B0604030504040204" pitchFamily="34" charset="0"/>
              <a:defRPr sz="2400"/>
            </a:lvl2pPr>
            <a:lvl3pPr lvl="2">
              <a:buClr>
                <a:schemeClr val="accent2"/>
              </a:buClr>
              <a:buSzTx/>
              <a:buFont typeface="Wingdings 2" panose="05020102010507070707" pitchFamily="18" charset="2"/>
              <a:defRPr sz="2000"/>
            </a:lvl3pPr>
            <a:lvl4pPr lvl="3">
              <a:buClr>
                <a:srgbClr val="C32D2E"/>
              </a:buClr>
              <a:buSzTx/>
              <a:buFont typeface="Wingdings 2" panose="05020102010507070707" pitchFamily="18" charset="2"/>
              <a:defRPr sz="1800"/>
            </a:lvl4pPr>
            <a:lvl5pPr lvl="4">
              <a:buClr>
                <a:srgbClr val="84AA33"/>
              </a:buClr>
              <a:buSzTx/>
              <a:buFont typeface="Wingdings 2" panose="05020102010507070707" pitchFamily="18" charset="2"/>
              <a:defRPr sz="1800"/>
            </a:lvl5pPr>
          </a:lstStyle>
          <a:p>
            <a:pPr marL="615950" lvl="0" indent="-533400" eaLnBrk="1" hangingPunct="1">
              <a:buNone/>
            </a:pPr>
            <a:r>
              <a:rPr u="sng" dirty="0"/>
              <a:t>System/organ</a:t>
            </a:r>
            <a:endParaRPr u="sng" dirty="0"/>
          </a:p>
          <a:p>
            <a:pPr marL="615950" lvl="0" indent="-533400" eaLnBrk="1" hangingPunct="1">
              <a:buNone/>
            </a:pPr>
            <a:r>
              <a:rPr sz="4000" dirty="0"/>
              <a:t>CVS</a:t>
            </a:r>
            <a:endParaRPr sz="4000" dirty="0"/>
          </a:p>
          <a:p>
            <a:pPr marL="615950" lvl="0" indent="-533400" eaLnBrk="1" hangingPunct="1">
              <a:buNone/>
            </a:pPr>
            <a:r>
              <a:rPr dirty="0"/>
              <a:t>HR</a:t>
            </a:r>
            <a:endParaRPr dirty="0"/>
          </a:p>
          <a:p>
            <a:pPr marL="615950" lvl="0" indent="-533400" eaLnBrk="1" hangingPunct="1">
              <a:buNone/>
            </a:pPr>
            <a:r>
              <a:rPr dirty="0"/>
              <a:t>SV</a:t>
            </a:r>
            <a:endParaRPr dirty="0"/>
          </a:p>
          <a:p>
            <a:pPr marL="615950" lvl="0" indent="-533400" eaLnBrk="1" hangingPunct="1">
              <a:buNone/>
            </a:pPr>
            <a:r>
              <a:rPr dirty="0"/>
              <a:t>CO</a:t>
            </a:r>
            <a:endParaRPr dirty="0"/>
          </a:p>
          <a:p>
            <a:pPr marL="615950" lvl="0" indent="-533400" eaLnBrk="1" hangingPunct="1">
              <a:buNone/>
            </a:pPr>
            <a:r>
              <a:rPr dirty="0"/>
              <a:t>SBP</a:t>
            </a:r>
            <a:endParaRPr dirty="0"/>
          </a:p>
          <a:p>
            <a:pPr marL="615950" lvl="0" indent="-533400" eaLnBrk="1" hangingPunct="1">
              <a:buNone/>
            </a:pPr>
            <a:r>
              <a:rPr dirty="0"/>
              <a:t>DBP</a:t>
            </a:r>
            <a:endParaRPr dirty="0"/>
          </a:p>
          <a:p>
            <a:pPr marL="615950" lvl="0" indent="-533400" eaLnBrk="1" hangingPunct="1">
              <a:buNone/>
            </a:pPr>
            <a:r>
              <a:rPr dirty="0"/>
              <a:t>PVR</a:t>
            </a:r>
            <a:r>
              <a:rPr sz="3600" dirty="0"/>
              <a:t> </a:t>
            </a:r>
            <a:endParaRPr sz="3600" dirty="0"/>
          </a:p>
          <a:p>
            <a:pPr marL="1038225" lvl="2" indent="-381000" eaLnBrk="1" hangingPunct="1">
              <a:buNone/>
            </a:pPr>
            <a:endParaRPr b="1" dirty="0"/>
          </a:p>
          <a:p>
            <a:pPr marL="615950" lvl="0" indent="-533400" eaLnBrk="1" hangingPunct="1">
              <a:buNone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</p:txBody>
      </p:sp>
      <p:sp>
        <p:nvSpPr>
          <p:cNvPr id="23556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211638" y="1412875"/>
            <a:ext cx="4722812" cy="4800600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80000"/>
              <a:buFont typeface="Wingdings 2" panose="05020102010507070707" pitchFamily="18" charset="2"/>
              <a:defRPr sz="2800"/>
            </a:lvl1pPr>
            <a:lvl2pPr lvl="1">
              <a:buClr>
                <a:schemeClr val="accent1"/>
              </a:buClr>
              <a:buSzTx/>
              <a:buFont typeface="Verdana" panose="020B0604030504040204" pitchFamily="34" charset="0"/>
              <a:defRPr sz="2400"/>
            </a:lvl2pPr>
            <a:lvl3pPr lvl="2">
              <a:buClr>
                <a:schemeClr val="accent2"/>
              </a:buClr>
              <a:buSzTx/>
              <a:buFont typeface="Wingdings 2" panose="05020102010507070707" pitchFamily="18" charset="2"/>
              <a:defRPr sz="2000"/>
            </a:lvl3pPr>
            <a:lvl4pPr lvl="3">
              <a:buClr>
                <a:srgbClr val="C32D2E"/>
              </a:buClr>
              <a:buSzTx/>
              <a:buFont typeface="Wingdings 2" panose="05020102010507070707" pitchFamily="18" charset="2"/>
              <a:defRPr sz="1800"/>
            </a:lvl4pPr>
            <a:lvl5pPr lvl="4">
              <a:buClr>
                <a:srgbClr val="84AA33"/>
              </a:buClr>
              <a:buSzTx/>
              <a:buFont typeface="Wingdings 2" panose="05020102010507070707" pitchFamily="18" charset="2"/>
              <a:defRPr sz="1800"/>
            </a:lvl5pPr>
          </a:lstStyle>
          <a:p>
            <a:pPr lvl="0" algn="ctr" eaLnBrk="1" hangingPunct="1">
              <a:buNone/>
            </a:pPr>
            <a:r>
              <a:rPr u="sng" dirty="0"/>
              <a:t>Effects</a:t>
            </a:r>
            <a:endParaRPr u="sng" dirty="0"/>
          </a:p>
          <a:p>
            <a:pPr lvl="0" eaLnBrk="1" hangingPunct="1">
              <a:buNone/>
            </a:pPr>
            <a:r>
              <a:rPr sz="4000" dirty="0"/>
              <a:t>Cardiac stimulation</a:t>
            </a:r>
            <a:endParaRPr sz="4000" dirty="0"/>
          </a:p>
          <a:p>
            <a:pPr lvl="0" algn="ctr" eaLnBrk="1" hangingPunct="1">
              <a:buNone/>
            </a:pPr>
            <a:r>
              <a:rPr dirty="0"/>
              <a:t>Increases</a:t>
            </a:r>
            <a:endParaRPr dirty="0"/>
          </a:p>
          <a:p>
            <a:pPr lvl="0" algn="ctr" eaLnBrk="1" hangingPunct="1">
              <a:buNone/>
            </a:pPr>
            <a:r>
              <a:rPr dirty="0"/>
              <a:t>Increases </a:t>
            </a:r>
            <a:endParaRPr dirty="0"/>
          </a:p>
          <a:p>
            <a:pPr lvl="0" algn="ctr" eaLnBrk="1" hangingPunct="1">
              <a:buNone/>
            </a:pPr>
            <a:r>
              <a:rPr dirty="0"/>
              <a:t> Increases </a:t>
            </a:r>
            <a:endParaRPr dirty="0"/>
          </a:p>
          <a:p>
            <a:pPr lvl="0" algn="ctr" eaLnBrk="1" hangingPunct="1">
              <a:buNone/>
            </a:pPr>
            <a:r>
              <a:rPr dirty="0"/>
              <a:t>Increases</a:t>
            </a:r>
            <a:endParaRPr dirty="0"/>
          </a:p>
          <a:p>
            <a:pPr lvl="0" algn="ctr" eaLnBrk="1" hangingPunct="1">
              <a:buNone/>
            </a:pPr>
            <a:r>
              <a:rPr dirty="0"/>
              <a:t> Increases</a:t>
            </a:r>
            <a:endParaRPr dirty="0"/>
          </a:p>
          <a:p>
            <a:pPr lvl="0" algn="ctr" eaLnBrk="1" hangingPunct="1">
              <a:buNone/>
            </a:pPr>
            <a:r>
              <a:rPr dirty="0"/>
              <a:t> Increases</a:t>
            </a:r>
            <a:endParaRPr dirty="0"/>
          </a:p>
          <a:p>
            <a:pPr lvl="0" algn="ctr" eaLnBrk="1" hangingPunct="1">
              <a:buNone/>
            </a:pPr>
            <a:r>
              <a:rPr dirty="0"/>
              <a:t> </a:t>
            </a:r>
            <a:endParaRPr dirty="0"/>
          </a:p>
          <a:p>
            <a:pPr lvl="0" eaLnBrk="1" hangingPunct="1"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9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Effect of Sympathetic stimulation</a:t>
            </a:r>
            <a:endParaRPr sz="39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435100" y="1447800"/>
            <a:ext cx="2560638" cy="4800600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80000"/>
              <a:buFont typeface="Wingdings 2" panose="05020102010507070707" pitchFamily="18" charset="2"/>
              <a:defRPr sz="2800"/>
            </a:lvl1pPr>
            <a:lvl2pPr lvl="1">
              <a:buClr>
                <a:schemeClr val="accent1"/>
              </a:buClr>
              <a:buSzTx/>
              <a:buFont typeface="Verdana" panose="020B0604030504040204" pitchFamily="34" charset="0"/>
              <a:defRPr sz="2400"/>
            </a:lvl2pPr>
            <a:lvl3pPr lvl="2">
              <a:buClr>
                <a:schemeClr val="accent2"/>
              </a:buClr>
              <a:buSzTx/>
              <a:buFont typeface="Wingdings 2" panose="05020102010507070707" pitchFamily="18" charset="2"/>
              <a:defRPr sz="2000"/>
            </a:lvl3pPr>
            <a:lvl4pPr lvl="3">
              <a:buClr>
                <a:srgbClr val="C32D2E"/>
              </a:buClr>
              <a:buSzTx/>
              <a:buFont typeface="Wingdings 2" panose="05020102010507070707" pitchFamily="18" charset="2"/>
              <a:defRPr sz="1800"/>
            </a:lvl4pPr>
            <a:lvl5pPr lvl="4">
              <a:buClr>
                <a:srgbClr val="84AA33"/>
              </a:buClr>
              <a:buSzTx/>
              <a:buFont typeface="Wingdings 2" panose="05020102010507070707" pitchFamily="18" charset="2"/>
              <a:defRPr sz="1800"/>
            </a:lvl5pPr>
          </a:lstStyle>
          <a:p>
            <a:pPr marL="615950" lvl="0" indent="-533400" eaLnBrk="1" hangingPunct="1">
              <a:buNone/>
            </a:pPr>
            <a:r>
              <a:rPr u="sng" dirty="0"/>
              <a:t>System/organ</a:t>
            </a:r>
            <a:endParaRPr u="sng" dirty="0"/>
          </a:p>
          <a:p>
            <a:pPr marL="615950" lvl="0" indent="-533400" eaLnBrk="1" hangingPunct="1">
              <a:buNone/>
            </a:pPr>
            <a:r>
              <a:rPr sz="2400" dirty="0"/>
              <a:t>Respiratory</a:t>
            </a:r>
            <a:endParaRPr sz="2400" dirty="0"/>
          </a:p>
          <a:p>
            <a:pPr marL="615950" lvl="0" indent="-533400" eaLnBrk="1" hangingPunct="1">
              <a:buNone/>
            </a:pPr>
            <a:endParaRPr sz="2400" dirty="0"/>
          </a:p>
          <a:p>
            <a:pPr marL="615950" lvl="0" indent="-533400" eaLnBrk="1" hangingPunct="1">
              <a:buNone/>
            </a:pPr>
            <a:r>
              <a:rPr sz="2400" dirty="0"/>
              <a:t>GIT</a:t>
            </a:r>
            <a:endParaRPr sz="2400" dirty="0"/>
          </a:p>
          <a:p>
            <a:pPr marL="615950" lvl="0" indent="-533400" eaLnBrk="1" hangingPunct="1">
              <a:buNone/>
            </a:pPr>
            <a:endParaRPr sz="2400" dirty="0"/>
          </a:p>
          <a:p>
            <a:pPr marL="615950" lvl="0" indent="-533400" eaLnBrk="1" hangingPunct="1">
              <a:buNone/>
            </a:pPr>
            <a:r>
              <a:rPr sz="2400" dirty="0"/>
              <a:t>CNS</a:t>
            </a:r>
            <a:endParaRPr sz="2400" dirty="0"/>
          </a:p>
          <a:p>
            <a:pPr marL="615950" lvl="0" indent="-533400" eaLnBrk="1" hangingPunct="1">
              <a:buNone/>
            </a:pPr>
            <a:endParaRPr sz="2400" dirty="0"/>
          </a:p>
          <a:p>
            <a:pPr marL="615950" lvl="0" indent="-533400" eaLnBrk="1" hangingPunct="1">
              <a:buNone/>
            </a:pPr>
            <a:r>
              <a:rPr sz="2400" dirty="0"/>
              <a:t>Genitourinary</a:t>
            </a:r>
            <a:endParaRPr sz="2400" dirty="0"/>
          </a:p>
          <a:p>
            <a:pPr marL="615950" lvl="0" indent="-533400" eaLnBrk="1" hangingPunct="1">
              <a:buNone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  <a:p>
            <a:pPr marL="860425" lvl="1" indent="-457200" eaLnBrk="1" hangingPunct="1">
              <a:buFont typeface="Verdana" panose="020B0604030504040204" pitchFamily="34" charset="0"/>
              <a:buAutoNum type="alphaLcPeriod"/>
            </a:pPr>
            <a:endParaRPr dirty="0"/>
          </a:p>
        </p:txBody>
      </p:sp>
      <p:sp>
        <p:nvSpPr>
          <p:cNvPr id="2458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211638" y="1412875"/>
            <a:ext cx="4722812" cy="4800600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80000"/>
              <a:buFont typeface="Wingdings 2" panose="05020102010507070707" pitchFamily="18" charset="2"/>
              <a:defRPr sz="2800"/>
            </a:lvl1pPr>
            <a:lvl2pPr lvl="1">
              <a:buClr>
                <a:schemeClr val="accent1"/>
              </a:buClr>
              <a:buSzTx/>
              <a:buFont typeface="Verdana" panose="020B0604030504040204" pitchFamily="34" charset="0"/>
              <a:defRPr sz="2400"/>
            </a:lvl2pPr>
            <a:lvl3pPr lvl="2">
              <a:buClr>
                <a:schemeClr val="accent2"/>
              </a:buClr>
              <a:buSzTx/>
              <a:buFont typeface="Wingdings 2" panose="05020102010507070707" pitchFamily="18" charset="2"/>
              <a:defRPr sz="2000"/>
            </a:lvl3pPr>
            <a:lvl4pPr lvl="3">
              <a:buClr>
                <a:srgbClr val="C32D2E"/>
              </a:buClr>
              <a:buSzTx/>
              <a:buFont typeface="Wingdings 2" panose="05020102010507070707" pitchFamily="18" charset="2"/>
              <a:defRPr sz="1800"/>
            </a:lvl4pPr>
            <a:lvl5pPr lvl="4">
              <a:buClr>
                <a:srgbClr val="84AA33"/>
              </a:buClr>
              <a:buSzTx/>
              <a:buFont typeface="Wingdings 2" panose="05020102010507070707" pitchFamily="18" charset="2"/>
              <a:defRPr sz="1800"/>
            </a:lvl5pPr>
          </a:lstStyle>
          <a:p>
            <a:pPr lvl="0" algn="ctr" eaLnBrk="1" hangingPunct="1">
              <a:buNone/>
            </a:pPr>
            <a:r>
              <a:rPr u="sng" dirty="0"/>
              <a:t>Effects</a:t>
            </a:r>
            <a:endParaRPr u="sng" dirty="0"/>
          </a:p>
          <a:p>
            <a:pPr lvl="0" algn="ctr" eaLnBrk="1" hangingPunct="1">
              <a:buNone/>
            </a:pPr>
            <a:r>
              <a:rPr sz="2400" dirty="0"/>
              <a:t>Bronchodilatation</a:t>
            </a:r>
            <a:endParaRPr sz="2400" dirty="0"/>
          </a:p>
          <a:p>
            <a:pPr lvl="0" algn="ctr" eaLnBrk="1" hangingPunct="1">
              <a:buNone/>
            </a:pPr>
            <a:r>
              <a:rPr sz="2400" dirty="0"/>
              <a:t>Tachypnea</a:t>
            </a:r>
            <a:endParaRPr sz="2400" dirty="0"/>
          </a:p>
          <a:p>
            <a:pPr lvl="0" algn="ctr" eaLnBrk="1" hangingPunct="1">
              <a:buNone/>
            </a:pPr>
            <a:r>
              <a:rPr sz="2400" dirty="0"/>
              <a:t>Relaxation of smooth muscle</a:t>
            </a:r>
            <a:endParaRPr sz="2400" dirty="0"/>
          </a:p>
          <a:p>
            <a:pPr lvl="0" algn="ctr" eaLnBrk="1" hangingPunct="1">
              <a:buNone/>
            </a:pPr>
            <a:r>
              <a:rPr sz="2400" dirty="0"/>
              <a:t>Constriction of sphincters</a:t>
            </a:r>
            <a:endParaRPr sz="2400" dirty="0"/>
          </a:p>
          <a:p>
            <a:pPr lvl="0" algn="ctr" eaLnBrk="1" hangingPunct="1">
              <a:buNone/>
            </a:pPr>
            <a:r>
              <a:rPr dirty="0"/>
              <a:t>Increased alertness</a:t>
            </a:r>
            <a:endParaRPr dirty="0"/>
          </a:p>
          <a:p>
            <a:pPr lvl="0" algn="ctr" eaLnBrk="1" hangingPunct="1">
              <a:buNone/>
            </a:pPr>
            <a:r>
              <a:rPr dirty="0"/>
              <a:t>Loss of sleep</a:t>
            </a:r>
            <a:endParaRPr dirty="0"/>
          </a:p>
          <a:p>
            <a:pPr lvl="0" eaLnBrk="1" hangingPunct="1">
              <a:buNone/>
            </a:pPr>
            <a:r>
              <a:rPr sz="2400" dirty="0"/>
              <a:t>Relaxation of detruser</a:t>
            </a:r>
            <a:endParaRPr sz="2400" dirty="0"/>
          </a:p>
          <a:p>
            <a:pPr lvl="0" eaLnBrk="1" hangingPunct="1">
              <a:buNone/>
            </a:pPr>
            <a:r>
              <a:rPr sz="2400" dirty="0"/>
              <a:t>Constriction of sphincters</a:t>
            </a:r>
            <a:endParaRPr sz="2400" dirty="0"/>
          </a:p>
          <a:p>
            <a:pPr lvl="0" eaLnBrk="1" hangingPunct="1">
              <a:buNone/>
            </a:pPr>
            <a:r>
              <a:rPr sz="2400" dirty="0"/>
              <a:t>Ejaculation in male</a:t>
            </a:r>
            <a:endParaRPr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Sympathetic responses</a:t>
            </a:r>
            <a:endParaRPr kumimoji="0" lang="en-IN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603" name="Content Placeholder 3" descr="F:\creates\pc\CC27026.WBS\jpeg 144\8299.21.01.jpeg"/>
          <p:cNvPicPr>
            <a:picLocks noGrp="1" noChangeAspect="1"/>
          </p:cNvPicPr>
          <p:nvPr>
            <p:ph idx="1"/>
          </p:nvPr>
        </p:nvPicPr>
        <p:blipFill>
          <a:blip r:embed="rId1">
            <a:lum bright="14001"/>
          </a:blip>
          <a:srcRect r="194"/>
          <a:stretch>
            <a:fillRect/>
          </a:stretch>
        </p:blipFill>
        <p:spPr>
          <a:xfrm>
            <a:off x="1476375" y="1412875"/>
            <a:ext cx="7215188" cy="512445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/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000" dirty="0">
                <a:solidFill>
                  <a:schemeClr val="accent1"/>
                </a:solidFill>
                <a:effectLst/>
              </a:rPr>
              <a:t>1-Sympathetic cholinergic  innervations is seen in-</a:t>
            </a:r>
            <a:endParaRPr sz="3000" dirty="0">
              <a:solidFill>
                <a:schemeClr val="accent1"/>
              </a:solidFill>
              <a:effectLst/>
            </a:endParaRP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lIns="91440" tIns="45720" rIns="91440" bIns="45720" anchor="t" anchorCtr="0"/>
          <a:p>
            <a:pPr marL="609600" indent="-609600" eaLnBrk="1" hangingPunct="1">
              <a:buNone/>
            </a:pPr>
            <a:endParaRPr dirty="0"/>
          </a:p>
          <a:p>
            <a:pPr marL="990600" lvl="1" indent="-533400" eaLnBrk="1" hangingPunct="1">
              <a:buFontTx/>
              <a:buAutoNum type="alphaUcPeriod"/>
            </a:pPr>
            <a:r>
              <a:rPr dirty="0"/>
              <a:t>Apocrine sweat glands</a:t>
            </a:r>
            <a:endParaRPr dirty="0"/>
          </a:p>
          <a:p>
            <a:pPr marL="990600" lvl="1" indent="-533400" eaLnBrk="1" hangingPunct="1">
              <a:buFontTx/>
              <a:buAutoNum type="alphaUcPeriod"/>
            </a:pPr>
            <a:r>
              <a:rPr dirty="0"/>
              <a:t>Eccrine sweat glands</a:t>
            </a:r>
            <a:endParaRPr dirty="0"/>
          </a:p>
          <a:p>
            <a:pPr marL="990600" lvl="1" indent="-533400" eaLnBrk="1" hangingPunct="1">
              <a:buFontTx/>
              <a:buAutoNum type="alphaUcPeriod"/>
            </a:pPr>
            <a:r>
              <a:rPr dirty="0"/>
              <a:t>Iris</a:t>
            </a:r>
            <a:endParaRPr dirty="0"/>
          </a:p>
          <a:p>
            <a:pPr marL="990600" lvl="1" indent="-533400" eaLnBrk="1" hangingPunct="1">
              <a:buFontTx/>
              <a:buAutoNum type="alphaUcPeriod"/>
            </a:pPr>
            <a:r>
              <a:rPr dirty="0"/>
              <a:t>Pancreas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  <a:cs typeface="+mj-cs"/>
              </a:rPr>
              <a:t>Lecture-3 :Sympathetic Nervous System</a:t>
            </a:r>
            <a:endParaRPr kumimoji="0" lang="en-IN" sz="2800" b="0" i="0" u="none" strike="noStrike" kern="1200" cap="none" spc="0" normalizeH="0" baseline="0" noProof="0" smtClean="0">
              <a:ln>
                <a:noFill/>
              </a:ln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+mj-ea"/>
              <a:cs typeface="+mj-cs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403350" y="1628775"/>
            <a:ext cx="7499350" cy="4619625"/>
          </a:xfrm>
        </p:spPr>
        <p:txBody>
          <a:bodyPr vert="horz" wrap="square" lIns="91440" tIns="45720" rIns="91440" bIns="45720" anchor="t" anchorCtr="0"/>
          <a:p>
            <a:pPr marL="692150" indent="-609600" eaLnBrk="1" hangingPunct="1">
              <a:lnSpc>
                <a:spcPct val="150000"/>
              </a:lnSpc>
              <a:buNone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Sympathetic Nervous System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lnSpc>
                <a:spcPct val="150000"/>
              </a:lnSpc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Sympathetic Preganglionic Neurons</a:t>
            </a:r>
            <a:endParaRPr lang="en-IN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lnSpc>
                <a:spcPct val="150000"/>
              </a:lnSpc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Sympathetic Ganglia 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lnSpc>
                <a:spcPct val="150000"/>
              </a:lnSpc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Postganglionic Sympathetic Neurons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lnSpc>
                <a:spcPct val="150000"/>
              </a:lnSpc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Distribution of Sympathetic neurons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09600" eaLnBrk="1" hangingPunct="1">
              <a:lnSpc>
                <a:spcPct val="150000"/>
              </a:lnSpc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Effect of Sympathetic stimulation</a:t>
            </a:r>
            <a:endParaRPr lang="en-IN" altLang="x-none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000" dirty="0">
                <a:solidFill>
                  <a:schemeClr val="accent1"/>
                </a:solidFill>
                <a:effectLst/>
              </a:rPr>
              <a:t>2-Preganglionic  sympathetic fibres are-</a:t>
            </a:r>
            <a:r>
              <a:rPr sz="3400" dirty="0">
                <a:solidFill>
                  <a:schemeClr val="accent1"/>
                </a:solidFill>
                <a:effectLst/>
              </a:rPr>
              <a:t>-</a:t>
            </a:r>
            <a:endParaRPr sz="3400" dirty="0">
              <a:solidFill>
                <a:schemeClr val="accent1"/>
              </a:solidFill>
              <a:effectLst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lIns="91440" tIns="45720" rIns="91440" bIns="45720" anchor="t" anchorCtr="0"/>
          <a:p>
            <a:pPr marL="609600" indent="-609600" eaLnBrk="1" hangingPunct="1">
              <a:buFontTx/>
              <a:buAutoNum type="alphaUcPeriod"/>
            </a:pPr>
            <a:r>
              <a:rPr sz="2800" dirty="0"/>
              <a:t>Small &amp; Myelinated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Small &amp; Nonmyelinated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Large &amp; Myelinated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Large &amp; Unmyelinated</a:t>
            </a:r>
            <a:endParaRPr sz="2800" dirty="0"/>
          </a:p>
          <a:p>
            <a:pPr marL="609600" indent="-609600" eaLnBrk="1" hangingPunct="1">
              <a:buNone/>
            </a:pPr>
            <a:endParaRPr sz="2800" dirty="0"/>
          </a:p>
          <a:p>
            <a:pPr marL="609600" indent="-609600" eaLnBrk="1" hangingPunct="1">
              <a:buNone/>
            </a:pPr>
            <a:endParaRPr dirty="0"/>
          </a:p>
          <a:p>
            <a:pPr marL="609600" indent="-609600" eaLnBrk="1" hangingPunct="1">
              <a:buNone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000" dirty="0">
                <a:solidFill>
                  <a:schemeClr val="accent1"/>
                </a:solidFill>
                <a:effectLst/>
              </a:rPr>
              <a:t>3-Preganglionic sympathetic fibers innervating the heart are arises from--</a:t>
            </a:r>
            <a:endParaRPr sz="3000" dirty="0">
              <a:solidFill>
                <a:schemeClr val="accent1"/>
              </a:solidFill>
              <a:effectLst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1435100" y="1771650"/>
            <a:ext cx="7499350" cy="3798888"/>
          </a:xfrm>
        </p:spPr>
        <p:txBody>
          <a:bodyPr vert="horz" wrap="square" lIns="91440" tIns="45720" rIns="91440" bIns="45720" anchor="t" anchorCtr="0"/>
          <a:p>
            <a:pPr marL="609600" indent="-609600" eaLnBrk="1" hangingPunct="1">
              <a:buFontTx/>
              <a:buAutoNum type="alphaUcPeriod"/>
            </a:pPr>
            <a:r>
              <a:rPr sz="2800" dirty="0"/>
              <a:t>C1-C6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T1-L2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T12-L5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T1-T5</a:t>
            </a:r>
            <a:endParaRPr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000" dirty="0">
                <a:solidFill>
                  <a:schemeClr val="accent1"/>
                </a:solidFill>
                <a:effectLst/>
              </a:rPr>
              <a:t>4-Precapillary to post capillary resistance ratio is about--</a:t>
            </a:r>
            <a:endParaRPr sz="3000" dirty="0">
              <a:solidFill>
                <a:schemeClr val="accent1"/>
              </a:solidFill>
              <a:effectLst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 vert="horz" wrap="square" lIns="91440" tIns="45720" rIns="91440" bIns="45720" anchor="t" anchorCtr="0"/>
          <a:p>
            <a:pPr marL="609600" indent="-609600" eaLnBrk="1" hangingPunct="1">
              <a:buFontTx/>
              <a:buAutoNum type="alphaUcPeriod"/>
            </a:pPr>
            <a:r>
              <a:rPr sz="2800" dirty="0"/>
              <a:t>4:1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1:2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2:1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1:4</a:t>
            </a:r>
            <a:endParaRPr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sz="3000" dirty="0">
                <a:solidFill>
                  <a:schemeClr val="accent1"/>
                </a:solidFill>
                <a:effectLst/>
              </a:rPr>
              <a:t>5-Sympathetic Fibres to the heart are-</a:t>
            </a:r>
            <a:endParaRPr sz="3000" dirty="0">
              <a:solidFill>
                <a:schemeClr val="accent1"/>
              </a:solidFill>
              <a:effectLst/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1435100" y="1447800"/>
            <a:ext cx="7499350" cy="4041775"/>
          </a:xfrm>
        </p:spPr>
        <p:txBody>
          <a:bodyPr vert="horz" wrap="square" lIns="91440" tIns="45720" rIns="91440" bIns="45720" anchor="t" anchorCtr="0"/>
          <a:p>
            <a:pPr marL="609600" indent="-609600" eaLnBrk="1" hangingPunct="1">
              <a:buFontTx/>
              <a:buAutoNum type="alphaUcPeriod"/>
            </a:pPr>
            <a:r>
              <a:rPr sz="2800" dirty="0"/>
              <a:t>Endocardial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Epicardial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Serotonergic</a:t>
            </a:r>
            <a:endParaRPr sz="2800" dirty="0"/>
          </a:p>
          <a:p>
            <a:pPr marL="609600" indent="-609600" eaLnBrk="1" hangingPunct="1">
              <a:buFontTx/>
              <a:buAutoNum type="alphaUcPeriod"/>
            </a:pPr>
            <a:r>
              <a:rPr sz="2800" dirty="0"/>
              <a:t>Glycinergic</a:t>
            </a:r>
            <a:endParaRPr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>
                <a:effectLst/>
              </a:rPr>
              <a:t>Applied Physiology</a:t>
            </a:r>
            <a:endParaRPr dirty="0">
              <a:effectLst/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1644650" y="1773238"/>
            <a:ext cx="7031038" cy="4248150"/>
          </a:xfrm>
        </p:spPr>
        <p:txBody>
          <a:bodyPr vert="horz" wrap="square" lIns="91440" tIns="45720" rIns="91440" bIns="45720" anchor="t" anchorCtr="0"/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Horner's syndrome</a:t>
            </a:r>
            <a:endParaRPr dirty="0"/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Sympathomimetic drugs</a:t>
            </a:r>
            <a:endParaRPr dirty="0"/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Sympatholytic drugs</a:t>
            </a:r>
            <a:endParaRPr dirty="0"/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Parasympathomimetic drugs</a:t>
            </a:r>
            <a:endParaRPr dirty="0"/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Parasympatholytics drugs</a:t>
            </a:r>
            <a:endParaRPr dirty="0"/>
          </a:p>
          <a:p>
            <a:pPr marL="692150" indent="-609600" eaLnBrk="1" hangingPunct="1">
              <a:buFont typeface="Wingdings 2" panose="05020102010507070707" pitchFamily="18" charset="2"/>
              <a:buAutoNum type="arabicPeriod"/>
            </a:pPr>
            <a:r>
              <a:rPr dirty="0"/>
              <a:t>Ganglion blocker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WhatsApp Image 2024-10-28 at 2.36.42 P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9325" y="1452245"/>
            <a:ext cx="6033770" cy="42043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3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  <a:cs typeface="+mj-cs"/>
              </a:rPr>
              <a:t>Organization: Sympathetic NS</a:t>
            </a:r>
            <a:endParaRPr kumimoji="0" lang="en-IN" sz="3200" b="0" i="0" u="none" strike="noStrike" kern="1200" cap="none" spc="0" normalizeH="0" baseline="0" noProof="0" smtClean="0">
              <a:ln>
                <a:noFill/>
              </a:ln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+mj-ea"/>
              <a:cs typeface="+mj-cs"/>
            </a:endParaRPr>
          </a:p>
        </p:txBody>
      </p:sp>
      <p:pic>
        <p:nvPicPr>
          <p:cNvPr id="10243" name="Picture 0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2000250" y="1428750"/>
            <a:ext cx="6400800" cy="4800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  <a:cs typeface="+mj-cs"/>
              </a:rPr>
              <a:t>Sympathetic Nervous System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+mj-ea"/>
              <a:cs typeface="+mj-cs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Also called</a:t>
            </a:r>
            <a:r>
              <a:rPr sz="2800" b="1" i="1" dirty="0">
                <a:latin typeface="Arial" panose="020B0604020202020204" pitchFamily="34" charset="0"/>
                <a:cs typeface="Arial" panose="020B0604020202020204" pitchFamily="34" charset="0"/>
              </a:rPr>
              <a:t>Thoracolumbar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system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All preganglionic sympathetic fibers 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/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Arises from  lateral horn of spinal cord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/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Leave the spinal cord with the ventral roots of the spinal nerve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/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Cell body located in gray matter from T1-L2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/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sz="2800" dirty="0"/>
              <a:t>Sympathetic trunk extend the entire length of spinal cord</a:t>
            </a:r>
            <a:endParaRPr sz="2800" dirty="0"/>
          </a:p>
          <a:p>
            <a:pPr eaLnBrk="1" hangingPunct="1"/>
            <a:r>
              <a:rPr sz="2800" dirty="0"/>
              <a:t>Post ganglionic fibers pass to effector organ</a:t>
            </a: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Rectangle 2"/>
          <p:cNvSpPr>
            <a:spLocks noGrp="1"/>
          </p:cNvSpPr>
          <p:nvPr>
            <p:ph type="title"/>
          </p:nvPr>
        </p:nvSpPr>
        <p:spPr bwMode="auto">
          <a:xfrm>
            <a:off x="1403350" y="260350"/>
            <a:ext cx="7499350" cy="1008063"/>
          </a:xfrm>
          <a:noFill/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  <a:cs typeface="+mj-cs"/>
              </a:rPr>
              <a:t>Sympathetic Nervous System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+mj-ea"/>
              <a:cs typeface="+mj-cs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1435100" y="1989138"/>
            <a:ext cx="7499350" cy="3887787"/>
          </a:xfrm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All preganglionic sympathetic fibers-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Arises from  lateral horn of spinal cord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Leave the spinal cord with the ventral roots of the spinal nerve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Cell body located in gray matter from T1-L2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sz="3600" dirty="0"/>
          </a:p>
          <a:p>
            <a:pPr eaLnBrk="1" hangingPunct="1"/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+mj-ea"/>
                <a:cs typeface="+mj-cs"/>
              </a:rPr>
              <a:t>Sympathetic Nervous System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+mj-ea"/>
              <a:cs typeface="+mj-cs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All preganglionic sympathetic fibers are: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Myelinated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Type B fiber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Leave the spinal cord via ventral root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Pass via the white rami communicates to the paravertebral ganglia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Terminates in sympathetic ganglia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Synapses with postganglionic neurons</a:t>
            </a:r>
            <a:endParaRPr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>
                <a:effectLst/>
              </a:rPr>
              <a:t>Sympathetic Nervous System</a:t>
            </a:r>
            <a:endParaRPr dirty="0">
              <a:effectLst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645025"/>
          </a:xfrm>
        </p:spPr>
        <p:txBody>
          <a:bodyPr vert="horz" wrap="square" lIns="91440" tIns="45720" rIns="91440" bIns="45720" anchor="t" anchorCtr="0"/>
          <a:p>
            <a:pPr marL="615950" indent="-533400" eaLnBrk="1" hangingPunct="1">
              <a:lnSpc>
                <a:spcPct val="90000"/>
              </a:lnSpc>
              <a:buNone/>
            </a:pPr>
            <a:r>
              <a:rPr sz="2800" dirty="0"/>
              <a:t> Destination of the preganglionic fibers after reaching the sympathetic trunk</a:t>
            </a:r>
            <a:endParaRPr sz="2800" dirty="0"/>
          </a:p>
          <a:p>
            <a:pPr marL="615950" indent="-533400" eaLnBrk="1" hangingPunct="1">
              <a:lnSpc>
                <a:spcPct val="90000"/>
              </a:lnSpc>
            </a:pPr>
            <a:r>
              <a:rPr sz="2800" dirty="0"/>
              <a:t>Preganglionic fibres after reaching the sympathetic trunk may- </a:t>
            </a:r>
            <a:endParaRPr sz="2800" dirty="0"/>
          </a:p>
          <a:p>
            <a:pPr marL="860425" lvl="1" indent="-457200" eaLnBrk="1" hangingPunct="1">
              <a:lnSpc>
                <a:spcPct val="90000"/>
              </a:lnSpc>
              <a:buFont typeface="Verdana" panose="020B0604030504040204" pitchFamily="34" charset="0"/>
              <a:buAutoNum type="arabicPeriod"/>
            </a:pPr>
            <a:r>
              <a:rPr sz="2400" dirty="0"/>
              <a:t>Terminate  in the same ganglia that it enters</a:t>
            </a:r>
            <a:endParaRPr sz="2400" dirty="0"/>
          </a:p>
          <a:p>
            <a:pPr marL="860425" lvl="1" indent="-457200" eaLnBrk="1" hangingPunct="1">
              <a:lnSpc>
                <a:spcPct val="90000"/>
              </a:lnSpc>
              <a:buFont typeface="Verdana" panose="020B0604030504040204" pitchFamily="34" charset="0"/>
              <a:buAutoNum type="arabicPeriod"/>
            </a:pPr>
            <a:r>
              <a:rPr sz="2400" dirty="0"/>
              <a:t>Pass upward &amp; terminate  in the other ganglia  </a:t>
            </a:r>
            <a:endParaRPr sz="2400" dirty="0"/>
          </a:p>
          <a:p>
            <a:pPr marL="860425" lvl="1" indent="-457200" eaLnBrk="1" hangingPunct="1">
              <a:lnSpc>
                <a:spcPct val="90000"/>
              </a:lnSpc>
              <a:buFont typeface="Verdana" panose="020B0604030504040204" pitchFamily="34" charset="0"/>
              <a:buAutoNum type="arabicPeriod"/>
            </a:pPr>
            <a:r>
              <a:rPr sz="2400" dirty="0"/>
              <a:t>Pass downward &amp; terminate  in the other ganglia  </a:t>
            </a:r>
            <a:endParaRPr sz="2400" dirty="0"/>
          </a:p>
          <a:p>
            <a:pPr marL="860425" lvl="1" indent="-457200" eaLnBrk="1" hangingPunct="1">
              <a:lnSpc>
                <a:spcPct val="90000"/>
              </a:lnSpc>
              <a:buFont typeface="Verdana" panose="020B0604030504040204" pitchFamily="34" charset="0"/>
              <a:buAutoNum type="arabicPeriod"/>
            </a:pPr>
            <a:r>
              <a:rPr sz="2400" dirty="0"/>
              <a:t>Leave the sympathetic trunk without synapsing &amp; terminate in other ganglia which lies out side the sympathetic trunk </a:t>
            </a:r>
            <a:endParaRPr sz="2400" dirty="0"/>
          </a:p>
          <a:p>
            <a:pPr marL="615950" indent="-533400" eaLnBrk="1" hangingPunct="1">
              <a:lnSpc>
                <a:spcPct val="90000"/>
              </a:lnSpc>
              <a:buNone/>
            </a:pPr>
            <a:endParaRPr sz="2800" dirty="0"/>
          </a:p>
          <a:p>
            <a:pPr marL="615950" indent="-533400" eaLnBrk="1" hangingPunct="1">
              <a:lnSpc>
                <a:spcPct val="90000"/>
              </a:lnSpc>
            </a:pPr>
            <a:endParaRPr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50900"/>
          </a:xfrm>
          <a:noFill/>
          <a:ln>
            <a:noFill/>
          </a:ln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>
                <a:effectLst/>
              </a:rPr>
              <a:t>Sympathetic Ganglia</a:t>
            </a:r>
            <a:endParaRPr dirty="0">
              <a:effectLst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1435100" y="1773238"/>
            <a:ext cx="7499350" cy="4248150"/>
          </a:xfrm>
        </p:spPr>
        <p:txBody>
          <a:bodyPr vert="horz" wrap="square" lIns="91440" tIns="45720" rIns="91440" bIns="45720" anchor="t" anchorCtr="0"/>
          <a:p>
            <a:pPr marL="692150" indent="-609600" eaLnBrk="1" hangingPunct="1">
              <a:lnSpc>
                <a:spcPct val="90000"/>
              </a:lnSpc>
            </a:pPr>
            <a:r>
              <a:rPr sz="2800" dirty="0"/>
              <a:t>Ganglia: Structures where synapsing between pre and post ganglionic fibers occurs</a:t>
            </a:r>
            <a:endParaRPr sz="2800" dirty="0"/>
          </a:p>
          <a:p>
            <a:pPr marL="692150" indent="-609600" eaLnBrk="1" hangingPunct="1">
              <a:lnSpc>
                <a:spcPct val="90000"/>
              </a:lnSpc>
            </a:pPr>
            <a:r>
              <a:rPr sz="2800" dirty="0"/>
              <a:t>One preganglionic fiber synapses with several post ganglionic neurons</a:t>
            </a:r>
            <a:endParaRPr sz="2800" dirty="0"/>
          </a:p>
          <a:p>
            <a:pPr marL="692150" indent="-609600" eaLnBrk="1" hangingPunct="1">
              <a:lnSpc>
                <a:spcPct val="90000"/>
              </a:lnSpc>
            </a:pPr>
            <a:r>
              <a:rPr sz="2800" dirty="0"/>
              <a:t>Important groups of sympathetic ganglia are-</a:t>
            </a:r>
            <a:endParaRPr sz="2800" dirty="0"/>
          </a:p>
          <a:p>
            <a:pPr marL="1114425" lvl="2" indent="-457200" eaLnBrk="1" hangingPunct="1">
              <a:lnSpc>
                <a:spcPct val="90000"/>
              </a:lnSpc>
              <a:buFont typeface="Wingdings 2" panose="05020102010507070707" pitchFamily="18" charset="2"/>
              <a:buAutoNum type="arabicPeriod"/>
            </a:pPr>
            <a:r>
              <a:rPr sz="2000" dirty="0"/>
              <a:t>Sympathetic trunk (Paravertebral ganglia)</a:t>
            </a:r>
            <a:endParaRPr sz="2000" dirty="0"/>
          </a:p>
          <a:p>
            <a:pPr marL="1114425" lvl="2" indent="-457200" eaLnBrk="1" hangingPunct="1">
              <a:lnSpc>
                <a:spcPct val="90000"/>
              </a:lnSpc>
              <a:buFont typeface="Wingdings 2" panose="05020102010507070707" pitchFamily="18" charset="2"/>
              <a:buAutoNum type="arabicPeriod"/>
            </a:pPr>
            <a:r>
              <a:rPr sz="2000" dirty="0"/>
              <a:t>Prevertebral ganglia</a:t>
            </a:r>
            <a:endParaRPr sz="2000" dirty="0"/>
          </a:p>
          <a:p>
            <a:pPr marL="1114425" lvl="2" indent="-457200" eaLnBrk="1" hangingPunct="1">
              <a:lnSpc>
                <a:spcPct val="90000"/>
              </a:lnSpc>
              <a:buFont typeface="Wingdings 2" panose="05020102010507070707" pitchFamily="18" charset="2"/>
              <a:buAutoNum type="arabicPeriod"/>
            </a:pPr>
            <a:r>
              <a:rPr sz="2000" dirty="0"/>
              <a:t>Peripheral ganglia</a:t>
            </a:r>
            <a:endParaRPr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Sympathetic Trunk Ganglia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6387" name="Picture 4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571625" y="1357313"/>
            <a:ext cx="7215188" cy="52863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4328</Words>
  <Application>WPS Presentation</Application>
  <PresentationFormat>On-screen Show (4:3)</PresentationFormat>
  <Paragraphs>264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6" baseType="lpstr">
      <vt:lpstr>Arial</vt:lpstr>
      <vt:lpstr>SimSun</vt:lpstr>
      <vt:lpstr>Wingdings</vt:lpstr>
      <vt:lpstr>Gill Sans MT</vt:lpstr>
      <vt:lpstr>Wingdings 2</vt:lpstr>
      <vt:lpstr>Verdana</vt:lpstr>
      <vt:lpstr>Wingdings 2</vt:lpstr>
      <vt:lpstr>Microsoft YaHei</vt:lpstr>
      <vt:lpstr>Arial Unicode MS</vt:lpstr>
      <vt:lpstr>Calibri</vt:lpstr>
      <vt:lpstr>Solstice</vt:lpstr>
      <vt:lpstr>Autonomic Nervous System</vt:lpstr>
      <vt:lpstr>Lecture-3 :Sympathetic Nervous System</vt:lpstr>
      <vt:lpstr> Organization: Sympathetic NS</vt:lpstr>
      <vt:lpstr>Sympathetic Nervous System</vt:lpstr>
      <vt:lpstr>Sympathetic Nervous System</vt:lpstr>
      <vt:lpstr>Sympathetic Nervous System</vt:lpstr>
      <vt:lpstr>Sympathetic Nervous System</vt:lpstr>
      <vt:lpstr>Sympathetic Ganglia</vt:lpstr>
      <vt:lpstr>Sympathetic Trunk Ganglia</vt:lpstr>
      <vt:lpstr>Postganglionic Sympathetic Neuron</vt:lpstr>
      <vt:lpstr> Postganglionic Sympathetic Neuron </vt:lpstr>
      <vt:lpstr>Postganglionic Sympathetic Neuron</vt:lpstr>
      <vt:lpstr>PowerPoint 演示文稿</vt:lpstr>
      <vt:lpstr>Distribution of Sympathetic neurons</vt:lpstr>
      <vt:lpstr>Effect of Sympathetic stimulation</vt:lpstr>
      <vt:lpstr>Effect of Sympathetic stimulation</vt:lpstr>
      <vt:lpstr>Effect of Sympathetic stimulation</vt:lpstr>
      <vt:lpstr>Sympathetic responses</vt:lpstr>
      <vt:lpstr>1-Sympathetic cholinergic  innervations is seen in-</vt:lpstr>
      <vt:lpstr>2-Preganglionic  sympathetic fibres are--</vt:lpstr>
      <vt:lpstr>3-Preganglionic sympathetic fibers innervating the heart are arises from--</vt:lpstr>
      <vt:lpstr>4-Precapillary to post capillary resistance ratio is about--</vt:lpstr>
      <vt:lpstr>5-Sympathetic Fibres to the heart are-</vt:lpstr>
      <vt:lpstr>Applied Physiology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Autonomic Nervous System</dc:title>
  <dc:creator>WIPRO</dc:creator>
  <cp:lastModifiedBy>USER</cp:lastModifiedBy>
  <cp:revision>86</cp:revision>
  <dcterms:created xsi:type="dcterms:W3CDTF">2014-09-12T22:26:00Z</dcterms:created>
  <dcterms:modified xsi:type="dcterms:W3CDTF">2024-10-28T09:09:38Z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296E0E507D7D43C1879214AB09C3AE52_12</vt:lpwstr>
  </property>
  <property fmtid="{D5CDD505-2E9C-101B-9397-08002B2CF9AE}" pid="3" name="KSOProductBuildVer">
    <vt:lpwstr>1033-12.2.0.18607</vt:lpwstr>
  </property>
</Properties>
</file>