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3531D2-00C1-48C7-95D5-BBF0C6E2A48B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45BC01-287F-4B6B-B1B5-179D26AA28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ser_interface" TargetMode="External"/><Relationship Id="rId2" Type="http://schemas.openxmlformats.org/officeDocument/2006/relationships/hyperlink" Target="https://en.wikipedia.org/wiki/Algorith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INTRODUCTION TO Statistical </a:t>
            </a:r>
            <a:r>
              <a:rPr lang="en-US" b="1" dirty="0" err="1" smtClean="0"/>
              <a:t>SoftwareS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066800"/>
            <a:ext cx="8382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3200" dirty="0" smtClean="0"/>
              <a:t>What is Statistical Software?</a:t>
            </a:r>
          </a:p>
          <a:p>
            <a:pPr lvl="0" algn="just" fontAlgn="base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/>
              <a:t>Statistical software are specialized programs designed to perform complex statistical analysis.</a:t>
            </a:r>
          </a:p>
          <a:p>
            <a:pPr lvl="0" algn="just" fontAlgn="base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/>
              <a:t>They are the tools that assist in the organization, interpretation, and presentation of selected data sets to provide science-based insights into patterns and </a:t>
            </a:r>
            <a:r>
              <a:rPr lang="en-US" sz="2000" dirty="0" smtClean="0"/>
              <a:t>trends.</a:t>
            </a:r>
            <a:endParaRPr lang="en-US" sz="2000" dirty="0"/>
          </a:p>
          <a:p>
            <a:pPr lvl="0" algn="just" fontAlgn="base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/>
              <a:t>Statistical software use statistical analysis theorems and methodologies such as regression analysis, time series analysis to perform data </a:t>
            </a:r>
            <a:r>
              <a:rPr lang="en-US" sz="2000" dirty="0" smtClean="0"/>
              <a:t>sciences. </a:t>
            </a:r>
            <a:endParaRPr lang="en-US" sz="2000" dirty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400800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u="sng" dirty="0" smtClean="0"/>
              <a:t>Regulatory &amp; Safety testing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SPSS tools provide an efficient mechanism for automating and validating routine analysis report like determining power of a study and sample size calculation.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en-US" u="sng" dirty="0" smtClean="0"/>
              <a:t>Clinical trails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SPSS is the most powerful tool and plays an important role in phase-1 and phase-2 clinical studies on small sample sizes.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553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u="sng" dirty="0" smtClean="0"/>
              <a:t>Epi Info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These are a series of freely available tools that run on windows operating system.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Epi Info is used by public health professionals to conduct disease outbreak investigations, manage data bases for public health care services.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Epi Info helps the physicians, epidemiologists and public health officers to develop a questionnaire or form, customize data entry process, enter and analyze data.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2484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Advantages of Epi Info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It is freely available.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Simple operating procedure.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Can perform descriptive statistics and intermediate analysis like comparison of means, regression analysis, etc.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Can be used for data entry and storage.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Disadvantages of Epi Info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Runs on windows only.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Limited options available for analysis.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Can be used only for basic statistics.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4008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en-US" b="1" u="sng" dirty="0" smtClean="0"/>
              <a:t>SAS (Statistical Analysis System)</a:t>
            </a:r>
            <a:endParaRPr lang="en-US" dirty="0" smtClean="0"/>
          </a:p>
          <a:p>
            <a:pPr lvl="0" algn="just">
              <a:lnSpc>
                <a:spcPct val="160000"/>
              </a:lnSpc>
            </a:pPr>
            <a:r>
              <a:rPr lang="en-US" dirty="0" smtClean="0"/>
              <a:t>SAS was developed in north Carolina State University in 1976 and was further developed in the 80,s and 1990,s with the addition of new statistical procedures. </a:t>
            </a:r>
          </a:p>
          <a:p>
            <a:pPr lvl="0" algn="just">
              <a:lnSpc>
                <a:spcPct val="160000"/>
              </a:lnSpc>
            </a:pPr>
            <a:r>
              <a:rPr lang="en-US" dirty="0" smtClean="0"/>
              <a:t>SAS is a software developed for performing advance analytics, multivariate analysis, business intelligence, data management and predictive analysis. </a:t>
            </a:r>
          </a:p>
          <a:p>
            <a:pPr lvl="0" algn="just">
              <a:lnSpc>
                <a:spcPct val="160000"/>
              </a:lnSpc>
            </a:pPr>
            <a:r>
              <a:rPr lang="en-US" dirty="0" smtClean="0"/>
              <a:t>SAS helps in mining, altering, managing and retrieving data from a variety of sources and can perform statistical analysis on it.</a:t>
            </a:r>
          </a:p>
          <a:p>
            <a:pPr lvl="0" algn="just">
              <a:lnSpc>
                <a:spcPct val="160000"/>
              </a:lnSpc>
            </a:pPr>
            <a:r>
              <a:rPr lang="en-US" dirty="0" smtClean="0"/>
              <a:t>SAS provides a good graphical interface with many options that are simple and easy to use.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324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Advantages of SAS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Easy to learn.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It can handle large data bases easily.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Dedicated customer support. 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Security provided for data.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Disadvantages 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Expensive. 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Better software’s are now available at a lesser price.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00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Applications of SAS</a:t>
            </a:r>
            <a:endParaRPr lang="en-US" dirty="0" smtClean="0"/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It can be used for operating regression models to explore dose-effect relationship.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It can be used for simulating pseudo subjects in drug development program.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It is used for calculating the probability of finding a best dose. 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/>
              <a:t>SAS is used to simulate the working of 3 phases in clinical trials and automating a mechanism for choosing doses at the end of each phase.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statistical </a:t>
            </a:r>
            <a:r>
              <a:rPr lang="en-US" dirty="0" err="1" smtClean="0"/>
              <a:t>softwares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86400"/>
          </a:xfrm>
        </p:spPr>
        <p:txBody>
          <a:bodyPr>
            <a:normAutofit fontScale="55000" lnSpcReduction="20000"/>
          </a:bodyPr>
          <a:lstStyle/>
          <a:p>
            <a:pPr lvl="0"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STATA</a:t>
            </a:r>
          </a:p>
          <a:p>
            <a:pPr lvl="0"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R</a:t>
            </a:r>
          </a:p>
          <a:p>
            <a:pPr lvl="0"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MATLAB</a:t>
            </a:r>
          </a:p>
          <a:p>
            <a:pPr lvl="0"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EPI DATA</a:t>
            </a:r>
          </a:p>
          <a:p>
            <a:pPr lvl="0"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N VIVO</a:t>
            </a:r>
          </a:p>
          <a:p>
            <a:pPr lvl="0"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MINI TAB</a:t>
            </a:r>
          </a:p>
          <a:p>
            <a:pPr lvl="0"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DE DOOSE</a:t>
            </a:r>
          </a:p>
          <a:p>
            <a:pPr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err="1" smtClean="0"/>
              <a:t>ATLAS.ti</a:t>
            </a:r>
            <a:endParaRPr lang="en-US" b="1" dirty="0" smtClean="0"/>
          </a:p>
          <a:p>
            <a:pPr fontAlgn="base">
              <a:lnSpc>
                <a:spcPct val="170000"/>
              </a:lnSpc>
              <a:buFont typeface="Wingdings" pitchFamily="2" charset="2"/>
              <a:buChar char="Ø"/>
            </a:pPr>
            <a:r>
              <a:rPr lang="en-US" b="1" dirty="0" smtClean="0"/>
              <a:t>MAXDQA</a:t>
            </a:r>
            <a:endParaRPr lang="en-US" dirty="0" smtClean="0"/>
          </a:p>
          <a:p>
            <a:pPr fontAlgn="base">
              <a:lnSpc>
                <a:spcPct val="160000"/>
              </a:lnSpc>
              <a:buNone/>
            </a:pPr>
            <a:endParaRPr lang="en-US" b="1" dirty="0" smtClean="0"/>
          </a:p>
          <a:p>
            <a:pPr lvl="0" fontAlgn="base">
              <a:buFont typeface="Wingdings" pitchFamily="2" charset="2"/>
              <a:buChar char="Ø"/>
            </a:pPr>
            <a:endParaRPr lang="en-US" b="1" dirty="0" smtClean="0"/>
          </a:p>
          <a:p>
            <a:pPr lvl="0" fontAlgn="base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R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562600"/>
          </a:xfrm>
        </p:spPr>
        <p:txBody>
          <a:bodyPr>
            <a:normAutofit lnSpcReduction="10000"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R’ software is widely used </a:t>
            </a:r>
            <a:r>
              <a:rPr lang="en-US" b="1" dirty="0" smtClean="0"/>
              <a:t>free statistical software</a:t>
            </a:r>
            <a:r>
              <a:rPr lang="en-US" dirty="0" smtClean="0"/>
              <a:t> that provides statistical and graphical techniques including linear and non-linear modeling.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Toolboxes essentially </a:t>
            </a:r>
            <a:r>
              <a:rPr lang="en-US" dirty="0" err="1" smtClean="0"/>
              <a:t>plugins</a:t>
            </a:r>
            <a:r>
              <a:rPr lang="en-US" dirty="0" smtClean="0"/>
              <a:t> are available for great range of applications. Knowledge of coding is required here.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provides interactive reports and applications, leverage large amount of data and is complaint with security practices and standards.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R is used for </a:t>
            </a:r>
            <a:r>
              <a:rPr lang="en-US" b="1" dirty="0" smtClean="0"/>
              <a:t>quantitative data analysis.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SAS (Statistical Analysis Software)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10200"/>
          </a:xfrm>
        </p:spPr>
        <p:txBody>
          <a:bodyPr>
            <a:normAutofit fontScale="92500" lnSpcReduction="20000"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a cloud based platform that provides ready to use programs for data manipulation, information storage and retrieval.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Its procedures are </a:t>
            </a:r>
            <a:r>
              <a:rPr lang="en-US" b="1" dirty="0" err="1" smtClean="0"/>
              <a:t>multithreaded</a:t>
            </a:r>
            <a:r>
              <a:rPr lang="en-US" dirty="0" err="1" smtClean="0"/>
              <a:t>e</a:t>
            </a:r>
            <a:r>
              <a:rPr lang="en-US" dirty="0" smtClean="0"/>
              <a:t>. performing multiple operations at once.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primarily used for statistical modeling, observing trends and patterns in data and aiding in decision-making by business analysts, statisticians, data scientists, researchers and engineers.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Coding can be difficult to those new to this approach.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used for </a:t>
            </a:r>
            <a:r>
              <a:rPr lang="en-US" b="1" dirty="0" smtClean="0"/>
              <a:t>quantitative data analysis.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MATLAB (</a:t>
            </a:r>
            <a:r>
              <a:rPr lang="en-US" dirty="0" err="1" smtClean="0"/>
              <a:t>MATrix</a:t>
            </a:r>
            <a:r>
              <a:rPr lang="en-US" dirty="0" smtClean="0"/>
              <a:t> </a:t>
            </a:r>
            <a:r>
              <a:rPr lang="en-US" dirty="0" err="1" smtClean="0"/>
              <a:t>LABoratory</a:t>
            </a:r>
            <a:r>
              <a:rPr lang="en-US" dirty="0" smtClean="0"/>
              <a:t>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>
            <a:normAutofit lnSpcReduction="10000"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MATLAB stands for </a:t>
            </a:r>
            <a:r>
              <a:rPr lang="en-US" dirty="0" err="1" smtClean="0"/>
              <a:t>MATrix</a:t>
            </a:r>
            <a:r>
              <a:rPr lang="en-US" dirty="0" smtClean="0"/>
              <a:t> </a:t>
            </a:r>
            <a:r>
              <a:rPr lang="en-US" dirty="0" err="1" smtClean="0"/>
              <a:t>LABoratory</a:t>
            </a:r>
            <a:r>
              <a:rPr lang="en-US" dirty="0" smtClean="0"/>
              <a:t>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MATLAB is software that provides an analytical platform and programming language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expresses matrix and array mathematics, plotting of functions and data, implementation of </a:t>
            </a:r>
            <a:r>
              <a:rPr lang="en-US" b="1" dirty="0" smtClean="0">
                <a:hlinkClick r:id="rId2"/>
              </a:rPr>
              <a:t>algorithms</a:t>
            </a:r>
            <a:r>
              <a:rPr lang="en-US" dirty="0" smtClean="0"/>
              <a:t>, creation of </a:t>
            </a:r>
            <a:r>
              <a:rPr lang="en-US" b="1" dirty="0" smtClean="0">
                <a:hlinkClick r:id="rId3"/>
              </a:rPr>
              <a:t>user interfaces</a:t>
            </a:r>
            <a:r>
              <a:rPr lang="en-US" dirty="0" smtClean="0"/>
              <a:t>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b="1" dirty="0" smtClean="0"/>
              <a:t>Live Editor</a:t>
            </a:r>
            <a:r>
              <a:rPr lang="en-US" dirty="0" smtClean="0"/>
              <a:t> is also included which creates a script that combines code, output, and formatted text in a executable notebook.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widely used by engineer and scientist.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MATLAB is used for </a:t>
            </a:r>
            <a:r>
              <a:rPr lang="en-US" b="1" dirty="0" smtClean="0"/>
              <a:t>quantitative data analysis.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Statistical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rmAutofit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Increases efficiency of the work.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More accuracy in data analysis an management.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Less time consuming.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Easy customization.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Grants access to large database.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Reduces sampling error.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Empowers to make data driven decisions.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 </a:t>
            </a:r>
            <a:r>
              <a:rPr lang="en-US" dirty="0" err="1" smtClean="0"/>
              <a:t>Epi</a:t>
            </a:r>
            <a:r>
              <a:rPr lang="en-US" dirty="0" smtClean="0"/>
              <a:t>-data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/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err="1" smtClean="0"/>
              <a:t>Epi</a:t>
            </a:r>
            <a:r>
              <a:rPr lang="en-US" dirty="0" smtClean="0"/>
              <a:t>-data is free widely used data software designed to assist epidemiologist, public health investigators and others </a:t>
            </a:r>
            <a:r>
              <a:rPr lang="en-US" b="1" dirty="0" smtClean="0"/>
              <a:t>to enter, manage and analyze data in the field.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performs basic statistical analysis, graphs and comprehensive data management.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Here user gets to create own forms and database.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err="1" smtClean="0"/>
              <a:t>Epi</a:t>
            </a:r>
            <a:r>
              <a:rPr lang="en-US" dirty="0" smtClean="0"/>
              <a:t>-data is used for </a:t>
            </a:r>
            <a:r>
              <a:rPr lang="en-US" b="1" dirty="0" smtClean="0"/>
              <a:t>quantitative data analysis.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 </a:t>
            </a:r>
            <a:r>
              <a:rPr lang="en-US" dirty="0" err="1" smtClean="0"/>
              <a:t>Epi</a:t>
            </a:r>
            <a:r>
              <a:rPr lang="en-US" dirty="0" smtClean="0"/>
              <a:t>-info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562600"/>
          </a:xfrm>
        </p:spPr>
        <p:txBody>
          <a:bodyPr>
            <a:normAutofit fontScale="92500" lnSpcReduction="20000"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a public domain suite software tool designed for researchers and public health practitioners of the globe developed by Centre for disease control and prevention (CDC)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provides easy data entry form and database construction, and data analyses with epidemiologic statistics, maps, and graphs for those who may lack an information technology background.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used for outbreak investigations; for developing small to mid-sized disease surveillance systems; as analysis, visualization, and reporting (AVR) components of larger systems.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used for </a:t>
            </a:r>
            <a:r>
              <a:rPr lang="en-US" b="1" dirty="0" smtClean="0"/>
              <a:t>quantitative data analysis.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 </a:t>
            </a:r>
            <a:r>
              <a:rPr lang="en-US" dirty="0" err="1" smtClean="0"/>
              <a:t>NVivo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562600"/>
          </a:xfrm>
        </p:spPr>
        <p:txBody>
          <a:bodyPr>
            <a:normAutofit fontScale="77500" lnSpcReduction="20000"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is a software tool which allows to organize and store </a:t>
            </a:r>
            <a:r>
              <a:rPr lang="en-US" b="1" dirty="0" smtClean="0"/>
              <a:t>qualitative data </a:t>
            </a:r>
            <a:r>
              <a:rPr lang="en-US" dirty="0" smtClean="0"/>
              <a:t>for analysis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err="1" smtClean="0"/>
              <a:t>NVivo</a:t>
            </a:r>
            <a:r>
              <a:rPr lang="en-US" dirty="0" smtClean="0"/>
              <a:t> is used for the analysis of unstructured text, audio, video, and image data, including interviews, Focus Group Discussions (FGD), surveys, social media, and journal articles.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Word docs, </a:t>
            </a:r>
            <a:r>
              <a:rPr lang="en-US" dirty="0" err="1" smtClean="0"/>
              <a:t>pdf</a:t>
            </a:r>
            <a:r>
              <a:rPr lang="en-US" dirty="0" smtClean="0"/>
              <a:t>, video, images, and audio can also be imported here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help the users to organize, analyze and find insights from structured or qualitative data more efficiently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The interface is easy to use and makes it instantly familiar and intuitive for the user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offers automated transcription and auto coding and has a free version too.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err="1" smtClean="0"/>
              <a:t>NVivo</a:t>
            </a:r>
            <a:r>
              <a:rPr lang="en-US" dirty="0" smtClean="0"/>
              <a:t> is used for </a:t>
            </a:r>
            <a:r>
              <a:rPr lang="en-US" b="1" dirty="0" smtClean="0"/>
              <a:t>qualitative data analysis and mixed method research.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9. Mini-tab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638800"/>
          </a:xfrm>
        </p:spPr>
        <p:txBody>
          <a:bodyPr>
            <a:normAutofit fontScale="92500"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Mini-tab offers both basic as well as fairly advanced statistical analysis tools.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can analyze all kinds of data sets, automates statistical calculations, creations of stunning visualization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Mini-tab helps to look at current and past data to discover trends and patterns, uncover hidden relationships between variable, allowing users to focus more on data analysis.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makes it simpler to get the insights of the data.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Mini-tab is used for</a:t>
            </a:r>
            <a:r>
              <a:rPr lang="en-US" b="1" dirty="0" smtClean="0"/>
              <a:t> qualitative data analysis.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 </a:t>
            </a:r>
            <a:r>
              <a:rPr lang="en-US" dirty="0" err="1" smtClean="0"/>
              <a:t>Dedoose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562600"/>
          </a:xfrm>
        </p:spPr>
        <p:txBody>
          <a:bodyPr/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err="1" smtClean="0"/>
              <a:t>Dedoose</a:t>
            </a:r>
            <a:r>
              <a:rPr lang="en-US" dirty="0" smtClean="0"/>
              <a:t> is 100% web-based tool </a:t>
            </a:r>
            <a:r>
              <a:rPr lang="en-US" b="1" dirty="0" smtClean="0"/>
              <a:t>for qualitative analysis</a:t>
            </a:r>
            <a:r>
              <a:rPr lang="en-US" dirty="0" smtClean="0"/>
              <a:t> </a:t>
            </a:r>
            <a:r>
              <a:rPr lang="en-US" b="1" dirty="0" smtClean="0"/>
              <a:t>but can also analyze quantitative data.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This inexpensive software is team-oriented and user-friendly with easy import of both text and visual data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has access to advance data security tools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62940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en-US" b="1" dirty="0" smtClean="0"/>
              <a:t>11. </a:t>
            </a:r>
            <a:r>
              <a:rPr lang="en-US" b="1" dirty="0" err="1" smtClean="0"/>
              <a:t>ATLAS.ti</a:t>
            </a:r>
            <a:endParaRPr lang="en-US" b="1" dirty="0" smtClean="0"/>
          </a:p>
          <a:p>
            <a:pPr lvl="0" fontAlgn="base"/>
            <a:r>
              <a:rPr lang="en-US" dirty="0" smtClean="0"/>
              <a:t>It is a leading software for </a:t>
            </a:r>
            <a:r>
              <a:rPr lang="en-US" b="1" dirty="0" smtClean="0"/>
              <a:t>qualitative analysis</a:t>
            </a:r>
            <a:r>
              <a:rPr lang="en-US" dirty="0" smtClean="0"/>
              <a:t> and has incorporated AI technology as it has evolved.</a:t>
            </a:r>
          </a:p>
          <a:p>
            <a:pPr lvl="0" fontAlgn="base"/>
            <a:r>
              <a:rPr lang="en-US" dirty="0" smtClean="0"/>
              <a:t>This is best for research organization, corporations and academic institutions. As it be expensive for individual research</a:t>
            </a:r>
          </a:p>
          <a:p>
            <a:pPr lvl="0" fontAlgn="base"/>
            <a:r>
              <a:rPr lang="en-US" dirty="0" smtClean="0"/>
              <a:t>It is more powerful, boating both sentiment analysis and auto coding</a:t>
            </a:r>
          </a:p>
          <a:p>
            <a:pPr lvl="0" fontAlgn="base"/>
            <a:r>
              <a:rPr lang="en-US" dirty="0" smtClean="0"/>
              <a:t>It offers the possibility to work in any language or character set</a:t>
            </a:r>
          </a:p>
          <a:p>
            <a:pPr fontAlgn="base">
              <a:buNone/>
            </a:pPr>
            <a:r>
              <a:rPr lang="en-US" b="1" dirty="0" smtClean="0"/>
              <a:t>12. MAXDQA</a:t>
            </a:r>
            <a:endParaRPr lang="en-US" dirty="0" smtClean="0"/>
          </a:p>
          <a:p>
            <a:pPr lvl="0" fontAlgn="base"/>
            <a:r>
              <a:rPr lang="en-US" dirty="0" smtClean="0"/>
              <a:t>It is a professional software for </a:t>
            </a:r>
            <a:r>
              <a:rPr lang="en-US" b="1" dirty="0" smtClean="0"/>
              <a:t>quantitative, qualitative and mixed method data analysis</a:t>
            </a:r>
            <a:endParaRPr lang="en-US" dirty="0" smtClean="0"/>
          </a:p>
          <a:p>
            <a:pPr lvl="0" fontAlgn="base"/>
            <a:r>
              <a:rPr lang="en-US" dirty="0" smtClean="0"/>
              <a:t>It imports the data and review of the data in one central location with easy categorization of any unstructured data</a:t>
            </a:r>
          </a:p>
          <a:p>
            <a:pPr lvl="0" fontAlgn="base"/>
            <a:r>
              <a:rPr lang="en-US" dirty="0" smtClean="0"/>
              <a:t>Creation of literature review is also possible with this software</a:t>
            </a:r>
          </a:p>
          <a:p>
            <a:pPr lvl="0" fontAlgn="base"/>
            <a:r>
              <a:rPr lang="en-US" dirty="0" smtClean="0"/>
              <a:t>It is not available for free and can be difficult to work collaboratively in a team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of Software in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1. </a:t>
            </a:r>
            <a:r>
              <a:rPr lang="en-US" b="1" u="sng" dirty="0" smtClean="0"/>
              <a:t>In public health programs</a:t>
            </a:r>
            <a:r>
              <a:rPr lang="en-US" b="1" dirty="0" smtClean="0"/>
              <a:t>: </a:t>
            </a:r>
            <a:r>
              <a:rPr lang="en-US" dirty="0" smtClean="0"/>
              <a:t>Software are used for:</a:t>
            </a:r>
          </a:p>
          <a:p>
            <a:pPr fontAlgn="base">
              <a:buFont typeface="Wingdings" pitchFamily="2" charset="2"/>
              <a:buChar char="Ø"/>
            </a:pPr>
            <a:r>
              <a:rPr lang="en-US" dirty="0" smtClean="0"/>
              <a:t>Communication.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dirty="0" smtClean="0"/>
              <a:t>Administrative works.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dirty="0" smtClean="0"/>
              <a:t>Recording and reporting.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dirty="0" smtClean="0"/>
              <a:t>Maintaining quality of programs.</a:t>
            </a:r>
          </a:p>
          <a:p>
            <a:pPr fontAlgn="base">
              <a:buFont typeface="Wingdings" pitchFamily="2" charset="2"/>
              <a:buChar char="Ø"/>
            </a:pPr>
            <a:r>
              <a:rPr lang="en-US" dirty="0" smtClean="0"/>
              <a:t>Increasing the effectiveness and efficiency of programs.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u="sng" dirty="0" smtClean="0"/>
              <a:t>I</a:t>
            </a:r>
            <a:r>
              <a:rPr lang="en-US" b="1" u="sng" cap="none" dirty="0" smtClean="0"/>
              <a:t>n public health research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Data collection.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Analysis.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Report writing.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Communication.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3. </a:t>
            </a:r>
            <a:r>
              <a:rPr lang="en-US" b="1" u="sng" cap="none" dirty="0" smtClean="0"/>
              <a:t>In hospitals and health care centers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b="1" u="sng" dirty="0" smtClean="0"/>
              <a:t>Operation of information systems</a:t>
            </a: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(E.g.: Health Management Information System, Logistic Management Information System, GIS etc.)</a:t>
            </a:r>
          </a:p>
          <a:p>
            <a:pPr lvl="0" fontAlgn="base">
              <a:buNone/>
            </a:pPr>
            <a:r>
              <a:rPr lang="en-US" b="1" dirty="0" smtClean="0"/>
              <a:t>5. </a:t>
            </a:r>
            <a:r>
              <a:rPr lang="en-US" b="1" u="sng" dirty="0" smtClean="0"/>
              <a:t>In health economics and health care centers</a:t>
            </a:r>
            <a:endParaRPr lang="en-US" u="sng" dirty="0" smtClean="0"/>
          </a:p>
          <a:p>
            <a:pPr lvl="0" fontAlgn="base">
              <a:buNone/>
            </a:pPr>
            <a:r>
              <a:rPr lang="en-US" b="1" dirty="0" smtClean="0"/>
              <a:t>6. </a:t>
            </a:r>
            <a:r>
              <a:rPr lang="en-US" b="1" u="sng" dirty="0" smtClean="0"/>
              <a:t>Libraries, academics and many more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Various Types of Statistical Software Used in Social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b="1" dirty="0" smtClean="0"/>
              <a:t>1. SPSS (Statistical Package for Social Sciences)</a:t>
            </a:r>
          </a:p>
          <a:p>
            <a:pPr fontAlgn="base">
              <a:buFont typeface="Wingdings" pitchFamily="2" charset="2"/>
              <a:buChar char="Ø"/>
            </a:pPr>
            <a:r>
              <a:rPr lang="en-US" dirty="0" smtClean="0"/>
              <a:t>SPSS is the most widely used powerful software for complex statistical data analysis.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It easily compiles </a:t>
            </a:r>
            <a:r>
              <a:rPr lang="en-US" b="1" dirty="0" smtClean="0"/>
              <a:t>descriptive statistics, parametric and non- parametric analysis</a:t>
            </a:r>
            <a:r>
              <a:rPr lang="en-US" dirty="0" smtClean="0"/>
              <a:t> as well as delivers </a:t>
            </a:r>
            <a:r>
              <a:rPr lang="en-US" b="1" dirty="0" smtClean="0"/>
              <a:t>graphs and presentation</a:t>
            </a:r>
            <a:r>
              <a:rPr lang="en-US" dirty="0" smtClean="0"/>
              <a:t> ready reports to easily communicate the results.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More accurate reports are achieved here through estimation and uncovering of missing values in the data sets.</a:t>
            </a:r>
          </a:p>
          <a:p>
            <a:pPr lvl="0" fontAlgn="base">
              <a:buFont typeface="Wingdings" pitchFamily="2" charset="2"/>
              <a:buChar char="Ø"/>
            </a:pPr>
            <a:r>
              <a:rPr lang="en-US" dirty="0" smtClean="0"/>
              <a:t>SPSS is used for </a:t>
            </a:r>
            <a:r>
              <a:rPr lang="en-US" b="1" dirty="0" smtClean="0"/>
              <a:t>quantitative data analysis.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32460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en-US" dirty="0" smtClean="0"/>
              <a:t>It is a program designed to undertake various statistical operations.</a:t>
            </a:r>
          </a:p>
          <a:p>
            <a:pPr lvl="0">
              <a:lnSpc>
                <a:spcPct val="160000"/>
              </a:lnSpc>
            </a:pPr>
            <a:r>
              <a:rPr lang="en-US" dirty="0" smtClean="0"/>
              <a:t>SPSS is a </a:t>
            </a:r>
            <a:r>
              <a:rPr lang="en-US" dirty="0" err="1" smtClean="0"/>
              <a:t>sodtware</a:t>
            </a:r>
            <a:r>
              <a:rPr lang="en-US" dirty="0" smtClean="0"/>
              <a:t> program that runs on windows operating system, it can be used to perform processes like data entry &amp; analysis, create tables and construct graphs. </a:t>
            </a:r>
          </a:p>
          <a:p>
            <a:pPr lvl="0">
              <a:lnSpc>
                <a:spcPct val="160000"/>
              </a:lnSpc>
            </a:pPr>
            <a:r>
              <a:rPr lang="en-US" dirty="0" smtClean="0"/>
              <a:t>SPSS is capable of handling large amounts of data &amp; is commonly used in health care, pharmaceuticals and social sciences.</a:t>
            </a:r>
          </a:p>
          <a:p>
            <a:pPr lvl="0">
              <a:lnSpc>
                <a:spcPct val="160000"/>
              </a:lnSpc>
            </a:pPr>
            <a:r>
              <a:rPr lang="en-US" dirty="0" smtClean="0"/>
              <a:t>SPSS can perform statistical analysis like descriptive studies, calculating mean values, prevalence, regression analysis, analysis of variance, etc.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7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Advantages of SPSS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Very robust statistical software.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Complex statistical evaluations can be done.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Easy and quick display of data tables.</a:t>
            </a:r>
          </a:p>
          <a:p>
            <a:pPr>
              <a:lnSpc>
                <a:spcPct val="150000"/>
              </a:lnSpc>
              <a:buNone/>
            </a:pPr>
            <a:endParaRPr lang="en-US" b="1" dirty="0" smtClean="0"/>
          </a:p>
          <a:p>
            <a:pPr>
              <a:lnSpc>
                <a:spcPct val="150000"/>
              </a:lnSpc>
              <a:buNone/>
            </a:pPr>
            <a:r>
              <a:rPr lang="en-US" b="1" dirty="0" smtClean="0"/>
              <a:t>Limitations of SPSS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US" dirty="0" smtClean="0"/>
              <a:t>Expensive.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Complex operating procedure.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Requires trained personnel.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00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Applications of SPSS in pharmacy</a:t>
            </a:r>
            <a:endParaRPr lang="en-US" dirty="0" smtClean="0"/>
          </a:p>
          <a:p>
            <a:pPr lvl="0" algn="just">
              <a:lnSpc>
                <a:spcPct val="150000"/>
              </a:lnSpc>
              <a:buNone/>
            </a:pPr>
            <a:r>
              <a:rPr lang="en-US" u="sng" dirty="0" smtClean="0"/>
              <a:t>Research &amp; Development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SPSS is used in design, development &amp; implementation of analytical data along with the existing data in various statistical procedures.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en-US" u="sng" dirty="0" smtClean="0"/>
              <a:t>Quality control &amp; Manufacturing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SPSS helps in designing, quality control and manufacturing statistics and helps in standardizing various steps and procedures.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1103</Words>
  <Application>Microsoft Office PowerPoint</Application>
  <PresentationFormat>On-screen Show (4:3)</PresentationFormat>
  <Paragraphs>158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Trek</vt:lpstr>
      <vt:lpstr>INTRODUCTION TO Statistical SoftwareS </vt:lpstr>
      <vt:lpstr>Benefits of Statistical Software</vt:lpstr>
      <vt:lpstr>Application of Software in Public Health</vt:lpstr>
      <vt:lpstr>2. In public health research</vt:lpstr>
      <vt:lpstr>3. In hospitals and health care centers </vt:lpstr>
      <vt:lpstr>Various Types of Statistical Software Used in Social Sciences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Other statistical softwares</vt:lpstr>
      <vt:lpstr>3. R </vt:lpstr>
      <vt:lpstr>4. SAS (Statistical Analysis Software)</vt:lpstr>
      <vt:lpstr>5. MATLAB (MATrix LABoratory) </vt:lpstr>
      <vt:lpstr>6. Epi-data </vt:lpstr>
      <vt:lpstr>7. Epi-info </vt:lpstr>
      <vt:lpstr>8. NVivo </vt:lpstr>
      <vt:lpstr>9. Mini-tab </vt:lpstr>
      <vt:lpstr>10. Dedoose 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Types of Statistical Software</dc:title>
  <dc:creator>user</dc:creator>
  <cp:lastModifiedBy>user</cp:lastModifiedBy>
  <cp:revision>26</cp:revision>
  <dcterms:created xsi:type="dcterms:W3CDTF">2023-02-13T09:08:18Z</dcterms:created>
  <dcterms:modified xsi:type="dcterms:W3CDTF">2023-02-22T04:44:15Z</dcterms:modified>
</cp:coreProperties>
</file>